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3" r:id="rId1"/>
  </p:sldMasterIdLst>
  <p:sldIdLst>
    <p:sldId id="256" r:id="rId2"/>
    <p:sldId id="309" r:id="rId3"/>
    <p:sldId id="356" r:id="rId4"/>
    <p:sldId id="355" r:id="rId5"/>
    <p:sldId id="259" r:id="rId6"/>
    <p:sldId id="264" r:id="rId7"/>
    <p:sldId id="261" r:id="rId8"/>
    <p:sldId id="262" r:id="rId9"/>
    <p:sldId id="260" r:id="rId10"/>
    <p:sldId id="330" r:id="rId11"/>
    <p:sldId id="331" r:id="rId12"/>
    <p:sldId id="333" r:id="rId13"/>
    <p:sldId id="334" r:id="rId14"/>
    <p:sldId id="357" r:id="rId15"/>
    <p:sldId id="358" r:id="rId16"/>
    <p:sldId id="359" r:id="rId17"/>
    <p:sldId id="360" r:id="rId18"/>
    <p:sldId id="361" r:id="rId19"/>
    <p:sldId id="265" r:id="rId20"/>
    <p:sldId id="266" r:id="rId21"/>
    <p:sldId id="267" r:id="rId22"/>
    <p:sldId id="268" r:id="rId23"/>
    <p:sldId id="269" r:id="rId24"/>
    <p:sldId id="270" r:id="rId25"/>
    <p:sldId id="271" r:id="rId26"/>
    <p:sldId id="278" r:id="rId27"/>
    <p:sldId id="279" r:id="rId28"/>
    <p:sldId id="280" r:id="rId29"/>
    <p:sldId id="281" r:id="rId30"/>
    <p:sldId id="282" r:id="rId31"/>
    <p:sldId id="283" r:id="rId32"/>
    <p:sldId id="284" r:id="rId33"/>
    <p:sldId id="285" r:id="rId34"/>
    <p:sldId id="286" r:id="rId35"/>
    <p:sldId id="287" r:id="rId36"/>
    <p:sldId id="303" r:id="rId37"/>
    <p:sldId id="304" r:id="rId38"/>
    <p:sldId id="305" r:id="rId39"/>
    <p:sldId id="306" r:id="rId40"/>
    <p:sldId id="307" r:id="rId41"/>
    <p:sldId id="308" r:id="rId42"/>
    <p:sldId id="314" r:id="rId43"/>
    <p:sldId id="315" r:id="rId44"/>
    <p:sldId id="316" r:id="rId45"/>
    <p:sldId id="317" r:id="rId46"/>
    <p:sldId id="318" r:id="rId47"/>
    <p:sldId id="319" r:id="rId48"/>
    <p:sldId id="321" r:id="rId49"/>
    <p:sldId id="349" r:id="rId50"/>
    <p:sldId id="350" r:id="rId51"/>
    <p:sldId id="351" r:id="rId52"/>
    <p:sldId id="352" r:id="rId53"/>
    <p:sldId id="353" r:id="rId54"/>
    <p:sldId id="354" r:id="rId55"/>
    <p:sldId id="335" r:id="rId56"/>
    <p:sldId id="340" r:id="rId57"/>
    <p:sldId id="341" r:id="rId58"/>
    <p:sldId id="342" r:id="rId59"/>
    <p:sldId id="362" r:id="rId60"/>
    <p:sldId id="363" r:id="rId61"/>
    <p:sldId id="364" r:id="rId62"/>
    <p:sldId id="343" r:id="rId63"/>
    <p:sldId id="344" r:id="rId64"/>
    <p:sldId id="345" r:id="rId65"/>
    <p:sldId id="346" r:id="rId66"/>
    <p:sldId id="347" r:id="rId67"/>
    <p:sldId id="348" r:id="rId68"/>
    <p:sldId id="339" r:id="rId69"/>
    <p:sldId id="365" r:id="rId70"/>
    <p:sldId id="366" r:id="rId7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Tahoma" pitchFamily="34" charset="0"/>
        <a:ea typeface="宋体" pitchFamily="2" charset="-122"/>
        <a:cs typeface="+mn-cs"/>
      </a:defRPr>
    </a:lvl1pPr>
    <a:lvl2pPr marL="457200" algn="l" rtl="0" fontAlgn="base">
      <a:spcBef>
        <a:spcPct val="0"/>
      </a:spcBef>
      <a:spcAft>
        <a:spcPct val="0"/>
      </a:spcAft>
      <a:defRPr kern="1200">
        <a:solidFill>
          <a:schemeClr val="tx1"/>
        </a:solidFill>
        <a:latin typeface="Tahoma" pitchFamily="34" charset="0"/>
        <a:ea typeface="宋体" pitchFamily="2" charset="-122"/>
        <a:cs typeface="+mn-cs"/>
      </a:defRPr>
    </a:lvl2pPr>
    <a:lvl3pPr marL="914400" algn="l" rtl="0" fontAlgn="base">
      <a:spcBef>
        <a:spcPct val="0"/>
      </a:spcBef>
      <a:spcAft>
        <a:spcPct val="0"/>
      </a:spcAft>
      <a:defRPr kern="1200">
        <a:solidFill>
          <a:schemeClr val="tx1"/>
        </a:solidFill>
        <a:latin typeface="Tahoma" pitchFamily="34" charset="0"/>
        <a:ea typeface="宋体" pitchFamily="2" charset="-122"/>
        <a:cs typeface="+mn-cs"/>
      </a:defRPr>
    </a:lvl3pPr>
    <a:lvl4pPr marL="1371600" algn="l" rtl="0" fontAlgn="base">
      <a:spcBef>
        <a:spcPct val="0"/>
      </a:spcBef>
      <a:spcAft>
        <a:spcPct val="0"/>
      </a:spcAft>
      <a:defRPr kern="1200">
        <a:solidFill>
          <a:schemeClr val="tx1"/>
        </a:solidFill>
        <a:latin typeface="Tahoma" pitchFamily="34" charset="0"/>
        <a:ea typeface="宋体" pitchFamily="2" charset="-122"/>
        <a:cs typeface="+mn-cs"/>
      </a:defRPr>
    </a:lvl4pPr>
    <a:lvl5pPr marL="1828800" algn="l" rtl="0" fontAlgn="base">
      <a:spcBef>
        <a:spcPct val="0"/>
      </a:spcBef>
      <a:spcAft>
        <a:spcPct val="0"/>
      </a:spcAft>
      <a:defRPr kern="1200">
        <a:solidFill>
          <a:schemeClr val="tx1"/>
        </a:solidFill>
        <a:latin typeface="Tahoma" pitchFamily="34" charset="0"/>
        <a:ea typeface="宋体" pitchFamily="2" charset="-122"/>
        <a:cs typeface="+mn-cs"/>
      </a:defRPr>
    </a:lvl5pPr>
    <a:lvl6pPr marL="2286000" algn="l" defTabSz="914400" rtl="0" eaLnBrk="1" latinLnBrk="0" hangingPunct="1">
      <a:defRPr kern="1200">
        <a:solidFill>
          <a:schemeClr val="tx1"/>
        </a:solidFill>
        <a:latin typeface="Tahoma" pitchFamily="34" charset="0"/>
        <a:ea typeface="宋体" pitchFamily="2" charset="-122"/>
        <a:cs typeface="+mn-cs"/>
      </a:defRPr>
    </a:lvl6pPr>
    <a:lvl7pPr marL="2743200" algn="l" defTabSz="914400" rtl="0" eaLnBrk="1" latinLnBrk="0" hangingPunct="1">
      <a:defRPr kern="1200">
        <a:solidFill>
          <a:schemeClr val="tx1"/>
        </a:solidFill>
        <a:latin typeface="Tahoma" pitchFamily="34" charset="0"/>
        <a:ea typeface="宋体" pitchFamily="2" charset="-122"/>
        <a:cs typeface="+mn-cs"/>
      </a:defRPr>
    </a:lvl7pPr>
    <a:lvl8pPr marL="3200400" algn="l" defTabSz="914400" rtl="0" eaLnBrk="1" latinLnBrk="0" hangingPunct="1">
      <a:defRPr kern="1200">
        <a:solidFill>
          <a:schemeClr val="tx1"/>
        </a:solidFill>
        <a:latin typeface="Tahoma" pitchFamily="34" charset="0"/>
        <a:ea typeface="宋体" pitchFamily="2" charset="-122"/>
        <a:cs typeface="+mn-cs"/>
      </a:defRPr>
    </a:lvl8pPr>
    <a:lvl9pPr marL="3657600" algn="l" defTabSz="914400" rtl="0" eaLnBrk="1" latinLnBrk="0" hangingPunct="1">
      <a:defRPr kern="1200">
        <a:solidFill>
          <a:schemeClr val="tx1"/>
        </a:solidFill>
        <a:latin typeface="Tahoma"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17" autoAdjust="0"/>
    <p:restoredTop sz="94660"/>
  </p:normalViewPr>
  <p:slideViewPr>
    <p:cSldViewPr>
      <p:cViewPr varScale="1">
        <p:scale>
          <a:sx n="84" d="100"/>
          <a:sy n="84" d="100"/>
        </p:scale>
        <p:origin x="-117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圆角矩形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矩形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矩形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副标题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8" name="标题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zh-CN" altLang="en-US" smtClean="0"/>
              <a:t>单击此处编辑母版标题样式</a:t>
            </a:r>
            <a:endParaRPr lang="en-US"/>
          </a:p>
        </p:txBody>
      </p:sp>
      <p:sp>
        <p:nvSpPr>
          <p:cNvPr id="11" name="日期占位符 27"/>
          <p:cNvSpPr>
            <a:spLocks noGrp="1"/>
          </p:cNvSpPr>
          <p:nvPr>
            <p:ph type="dt" sz="half" idx="10"/>
          </p:nvPr>
        </p:nvSpPr>
        <p:spPr/>
        <p:txBody>
          <a:bodyPr/>
          <a:lstStyle>
            <a:lvl1pPr>
              <a:defRPr/>
            </a:lvl1pPr>
          </a:lstStyle>
          <a:p>
            <a:pPr>
              <a:defRPr/>
            </a:pPr>
            <a:endParaRPr lang="en-US" altLang="zh-CN"/>
          </a:p>
        </p:txBody>
      </p:sp>
      <p:sp>
        <p:nvSpPr>
          <p:cNvPr id="12" name="页脚占位符 16"/>
          <p:cNvSpPr>
            <a:spLocks noGrp="1"/>
          </p:cNvSpPr>
          <p:nvPr>
            <p:ph type="ftr" sz="quarter" idx="11"/>
          </p:nvPr>
        </p:nvSpPr>
        <p:spPr/>
        <p:txBody>
          <a:bodyPr/>
          <a:lstStyle>
            <a:lvl1pPr>
              <a:defRPr/>
            </a:lvl1pPr>
          </a:lstStyle>
          <a:p>
            <a:pPr>
              <a:defRPr/>
            </a:pPr>
            <a:endParaRPr lang="en-US" altLang="zh-CN"/>
          </a:p>
        </p:txBody>
      </p:sp>
      <p:sp>
        <p:nvSpPr>
          <p:cNvPr id="13" name="灯片编号占位符 28"/>
          <p:cNvSpPr>
            <a:spLocks noGrp="1"/>
          </p:cNvSpPr>
          <p:nvPr>
            <p:ph type="sldNum" sz="quarter" idx="12"/>
          </p:nvPr>
        </p:nvSpPr>
        <p:spPr/>
        <p:txBody>
          <a:bodyPr/>
          <a:lstStyle>
            <a:lvl1pPr>
              <a:defRPr sz="1400">
                <a:solidFill>
                  <a:srgbClr val="FFFFFF"/>
                </a:solidFill>
              </a:defRPr>
            </a:lvl1pPr>
          </a:lstStyle>
          <a:p>
            <a:pPr>
              <a:defRPr/>
            </a:pPr>
            <a:fld id="{7A0BC6ED-9C90-4EE6-B751-18E877B950DF}" type="slidenum">
              <a:rPr lang="en-US" altLang="zh-CN"/>
              <a:pPr>
                <a:defRPr/>
              </a:pPr>
              <a:t>‹#›</a:t>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B9A47007-FC82-412F-BD48-5A0B96ED9E51}"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1"/>
            <a:ext cx="201168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914400" y="274640"/>
            <a:ext cx="55626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1570DDFA-1574-46DC-A758-F815DED873CC}"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150938" y="214313"/>
            <a:ext cx="7793037" cy="1462087"/>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182688" y="2017713"/>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1162050" y="6243638"/>
            <a:ext cx="1905000" cy="457200"/>
          </a:xfrm>
        </p:spPr>
        <p:txBody>
          <a:bodyPr/>
          <a:lstStyle>
            <a:lvl1pPr>
              <a:defRPr/>
            </a:lvl1pPr>
          </a:lstStyle>
          <a:p>
            <a:pPr>
              <a:defRPr/>
            </a:pPr>
            <a:endParaRPr lang="en-US" altLang="zh-CN"/>
          </a:p>
        </p:txBody>
      </p:sp>
      <p:sp>
        <p:nvSpPr>
          <p:cNvPr id="6" name="页脚占位符 5"/>
          <p:cNvSpPr>
            <a:spLocks noGrp="1"/>
          </p:cNvSpPr>
          <p:nvPr>
            <p:ph type="ftr" sz="quarter" idx="11"/>
          </p:nvPr>
        </p:nvSpPr>
        <p:spPr>
          <a:xfrm>
            <a:off x="3657600" y="6243638"/>
            <a:ext cx="2895600" cy="457200"/>
          </a:xfrm>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42150" y="6243638"/>
            <a:ext cx="1905000" cy="457200"/>
          </a:xfrm>
        </p:spPr>
        <p:txBody>
          <a:bodyPr/>
          <a:lstStyle>
            <a:lvl1pPr>
              <a:defRPr/>
            </a:lvl1pPr>
          </a:lstStyle>
          <a:p>
            <a:pPr>
              <a:defRPr/>
            </a:pPr>
            <a:fld id="{EA22A15A-6A96-4902-886C-C66345FB9648}"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8" name="内容占位符 7"/>
          <p:cNvSpPr>
            <a:spLocks noGrp="1"/>
          </p:cNvSpPr>
          <p:nvPr>
            <p:ph sz="quarter" idx="1"/>
          </p:nvPr>
        </p:nvSpPr>
        <p:spPr>
          <a:xfrm>
            <a:off x="914400" y="1447800"/>
            <a:ext cx="77724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ADAE03CA-030C-4865-A2E3-F282BD96C0AE}"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圆角矩形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矩形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矩形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标题 1"/>
          <p:cNvSpPr>
            <a:spLocks noGrp="1"/>
          </p:cNvSpPr>
          <p:nvPr>
            <p:ph type="title"/>
          </p:nvPr>
        </p:nvSpPr>
        <p:spPr>
          <a:xfrm>
            <a:off x="722313" y="952500"/>
            <a:ext cx="7772400" cy="1362075"/>
          </a:xfrm>
        </p:spPr>
        <p:txBody>
          <a:bodyPr/>
          <a:lstStyle>
            <a:lvl1pPr algn="l">
              <a:buNone/>
              <a:defRPr sz="4000" b="0" cap="none"/>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p>
        </p:txBody>
      </p:sp>
      <p:sp>
        <p:nvSpPr>
          <p:cNvPr id="9" name="日期占位符 3"/>
          <p:cNvSpPr>
            <a:spLocks noGrp="1"/>
          </p:cNvSpPr>
          <p:nvPr>
            <p:ph type="dt" sz="half" idx="10"/>
          </p:nvPr>
        </p:nvSpPr>
        <p:spPr/>
        <p:txBody>
          <a:bodyPr/>
          <a:lstStyle>
            <a:lvl1pPr>
              <a:defRPr/>
            </a:lvl1pPr>
          </a:lstStyle>
          <a:p>
            <a:pPr>
              <a:defRPr/>
            </a:pPr>
            <a:endParaRPr lang="en-US" altLang="zh-CN"/>
          </a:p>
        </p:txBody>
      </p:sp>
      <p:sp>
        <p:nvSpPr>
          <p:cNvPr id="10" name="页脚占位符 4"/>
          <p:cNvSpPr>
            <a:spLocks noGrp="1"/>
          </p:cNvSpPr>
          <p:nvPr>
            <p:ph type="ftr" sz="quarter" idx="11"/>
          </p:nvPr>
        </p:nvSpPr>
        <p:spPr>
          <a:xfrm>
            <a:off x="800100" y="6172200"/>
            <a:ext cx="4000500" cy="457200"/>
          </a:xfrm>
        </p:spPr>
        <p:txBody>
          <a:bodyPr/>
          <a:lstStyle>
            <a:lvl1pPr>
              <a:defRPr/>
            </a:lvl1pPr>
          </a:lstStyle>
          <a:p>
            <a:pPr>
              <a:defRPr/>
            </a:pPr>
            <a:endParaRPr lang="en-US" altLang="zh-CN"/>
          </a:p>
        </p:txBody>
      </p:sp>
      <p:sp>
        <p:nvSpPr>
          <p:cNvPr id="11" name="灯片编号占位符 5"/>
          <p:cNvSpPr>
            <a:spLocks noGrp="1"/>
          </p:cNvSpPr>
          <p:nvPr>
            <p:ph type="sldNum" sz="quarter" idx="12"/>
          </p:nvPr>
        </p:nvSpPr>
        <p:spPr>
          <a:xfrm>
            <a:off x="146050" y="6208713"/>
            <a:ext cx="457200" cy="457200"/>
          </a:xfrm>
        </p:spPr>
        <p:txBody>
          <a:bodyPr/>
          <a:lstStyle>
            <a:lvl1pPr>
              <a:defRPr/>
            </a:lvl1pPr>
          </a:lstStyle>
          <a:p>
            <a:pPr>
              <a:defRPr/>
            </a:pPr>
            <a:fld id="{50B9384C-C599-4ECA-A997-2BDECB538531}" type="slidenum">
              <a:rPr lang="en-US" altLang="zh-CN"/>
              <a:pPr>
                <a:defRPr/>
              </a:pPr>
              <a:t>‹#›</a:t>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9" name="内容占位符 8"/>
          <p:cNvSpPr>
            <a:spLocks noGrp="1"/>
          </p:cNvSpPr>
          <p:nvPr>
            <p:ph sz="quarter" idx="1"/>
          </p:nvPr>
        </p:nvSpPr>
        <p:spPr>
          <a:xfrm>
            <a:off x="914400" y="1447800"/>
            <a:ext cx="374904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内容占位符 10"/>
          <p:cNvSpPr>
            <a:spLocks noGrp="1"/>
          </p:cNvSpPr>
          <p:nvPr>
            <p:ph sz="quarter" idx="2"/>
          </p:nvPr>
        </p:nvSpPr>
        <p:spPr>
          <a:xfrm>
            <a:off x="4933950" y="1447800"/>
            <a:ext cx="374904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13"/>
          <p:cNvSpPr>
            <a:spLocks noGrp="1"/>
          </p:cNvSpPr>
          <p:nvPr>
            <p:ph type="dt" sz="half" idx="10"/>
          </p:nvPr>
        </p:nvSpPr>
        <p:spPr/>
        <p:txBody>
          <a:bodyPr/>
          <a:lstStyle>
            <a:lvl1pPr>
              <a:defRPr/>
            </a:lvl1pPr>
          </a:lstStyle>
          <a:p>
            <a:pPr>
              <a:defRPr/>
            </a:pPr>
            <a:endParaRPr lang="en-US" altLang="zh-CN"/>
          </a:p>
        </p:txBody>
      </p:sp>
      <p:sp>
        <p:nvSpPr>
          <p:cNvPr id="6" name="页脚占位符 2"/>
          <p:cNvSpPr>
            <a:spLocks noGrp="1"/>
          </p:cNvSpPr>
          <p:nvPr>
            <p:ph type="ftr" sz="quarter" idx="11"/>
          </p:nvPr>
        </p:nvSpPr>
        <p:spPr/>
        <p:txBody>
          <a:bodyPr/>
          <a:lstStyle>
            <a:lvl1pPr>
              <a:defRPr/>
            </a:lvl1pPr>
          </a:lstStyle>
          <a:p>
            <a:pPr>
              <a:defRPr/>
            </a:pPr>
            <a:endParaRPr lang="en-US" altLang="zh-CN"/>
          </a:p>
        </p:txBody>
      </p:sp>
      <p:sp>
        <p:nvSpPr>
          <p:cNvPr id="7" name="灯片编号占位符 22"/>
          <p:cNvSpPr>
            <a:spLocks noGrp="1"/>
          </p:cNvSpPr>
          <p:nvPr>
            <p:ph type="sldNum" sz="quarter" idx="12"/>
          </p:nvPr>
        </p:nvSpPr>
        <p:spPr/>
        <p:txBody>
          <a:bodyPr/>
          <a:lstStyle>
            <a:lvl1pPr>
              <a:defRPr/>
            </a:lvl1pPr>
          </a:lstStyle>
          <a:p>
            <a:pPr>
              <a:defRPr/>
            </a:pPr>
            <a:fld id="{C161B53C-54C5-4235-B386-31AF2C3E55B9}"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914400" y="273050"/>
            <a:ext cx="77724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p>
        </p:txBody>
      </p:sp>
      <p:sp>
        <p:nvSpPr>
          <p:cNvPr id="4" name="文本占位符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p>
        </p:txBody>
      </p:sp>
      <p:sp>
        <p:nvSpPr>
          <p:cNvPr id="11" name="内容占位符 10"/>
          <p:cNvSpPr>
            <a:spLocks noGrp="1"/>
          </p:cNvSpPr>
          <p:nvPr>
            <p:ph sz="half" idx="2"/>
          </p:nvPr>
        </p:nvSpPr>
        <p:spPr>
          <a:xfrm>
            <a:off x="914400" y="2247900"/>
            <a:ext cx="37338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3" name="内容占位符 12"/>
          <p:cNvSpPr>
            <a:spLocks noGrp="1"/>
          </p:cNvSpPr>
          <p:nvPr>
            <p:ph sz="half" idx="4"/>
          </p:nvPr>
        </p:nvSpPr>
        <p:spPr>
          <a:xfrm>
            <a:off x="4953000" y="2247900"/>
            <a:ext cx="37338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日期占位符 13"/>
          <p:cNvSpPr>
            <a:spLocks noGrp="1"/>
          </p:cNvSpPr>
          <p:nvPr>
            <p:ph type="dt" sz="half" idx="10"/>
          </p:nvPr>
        </p:nvSpPr>
        <p:spPr/>
        <p:txBody>
          <a:bodyPr/>
          <a:lstStyle>
            <a:lvl1pPr>
              <a:defRPr/>
            </a:lvl1pPr>
          </a:lstStyle>
          <a:p>
            <a:pPr>
              <a:defRPr/>
            </a:pPr>
            <a:endParaRPr lang="en-US" altLang="zh-CN"/>
          </a:p>
        </p:txBody>
      </p:sp>
      <p:sp>
        <p:nvSpPr>
          <p:cNvPr id="8" name="页脚占位符 2"/>
          <p:cNvSpPr>
            <a:spLocks noGrp="1"/>
          </p:cNvSpPr>
          <p:nvPr>
            <p:ph type="ftr" sz="quarter" idx="11"/>
          </p:nvPr>
        </p:nvSpPr>
        <p:spPr/>
        <p:txBody>
          <a:bodyPr/>
          <a:lstStyle>
            <a:lvl1pPr>
              <a:defRPr/>
            </a:lvl1pPr>
          </a:lstStyle>
          <a:p>
            <a:pPr>
              <a:defRPr/>
            </a:pPr>
            <a:endParaRPr lang="en-US" altLang="zh-CN"/>
          </a:p>
        </p:txBody>
      </p:sp>
      <p:sp>
        <p:nvSpPr>
          <p:cNvPr id="9" name="灯片编号占位符 22"/>
          <p:cNvSpPr>
            <a:spLocks noGrp="1"/>
          </p:cNvSpPr>
          <p:nvPr>
            <p:ph type="sldNum" sz="quarter" idx="12"/>
          </p:nvPr>
        </p:nvSpPr>
        <p:spPr/>
        <p:txBody>
          <a:bodyPr/>
          <a:lstStyle>
            <a:lvl1pPr>
              <a:defRPr/>
            </a:lvl1pPr>
          </a:lstStyle>
          <a:p>
            <a:pPr>
              <a:defRPr/>
            </a:pPr>
            <a:fld id="{D446CFE8-A6AB-48BB-8AF9-771CF95A273C}"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13"/>
          <p:cNvSpPr>
            <a:spLocks noGrp="1"/>
          </p:cNvSpPr>
          <p:nvPr>
            <p:ph type="dt" sz="half" idx="10"/>
          </p:nvPr>
        </p:nvSpPr>
        <p:spPr/>
        <p:txBody>
          <a:bodyPr/>
          <a:lstStyle>
            <a:lvl1pPr>
              <a:defRPr/>
            </a:lvl1pPr>
          </a:lstStyle>
          <a:p>
            <a:pPr>
              <a:defRPr/>
            </a:pPr>
            <a:endParaRPr lang="en-US" altLang="zh-CN"/>
          </a:p>
        </p:txBody>
      </p:sp>
      <p:sp>
        <p:nvSpPr>
          <p:cNvPr id="4" name="页脚占位符 2"/>
          <p:cNvSpPr>
            <a:spLocks noGrp="1"/>
          </p:cNvSpPr>
          <p:nvPr>
            <p:ph type="ftr" sz="quarter" idx="11"/>
          </p:nvPr>
        </p:nvSpPr>
        <p:spPr/>
        <p:txBody>
          <a:bodyPr/>
          <a:lstStyle>
            <a:lvl1pPr>
              <a:defRPr/>
            </a:lvl1pPr>
          </a:lstStyle>
          <a:p>
            <a:pPr>
              <a:defRPr/>
            </a:pPr>
            <a:endParaRPr lang="en-US" altLang="zh-CN"/>
          </a:p>
        </p:txBody>
      </p:sp>
      <p:sp>
        <p:nvSpPr>
          <p:cNvPr id="5" name="灯片编号占位符 22"/>
          <p:cNvSpPr>
            <a:spLocks noGrp="1"/>
          </p:cNvSpPr>
          <p:nvPr>
            <p:ph type="sldNum" sz="quarter" idx="12"/>
          </p:nvPr>
        </p:nvSpPr>
        <p:spPr/>
        <p:txBody>
          <a:bodyPr/>
          <a:lstStyle>
            <a:lvl1pPr>
              <a:defRPr/>
            </a:lvl1pPr>
          </a:lstStyle>
          <a:p>
            <a:pPr>
              <a:defRPr/>
            </a:pPr>
            <a:fld id="{9D18779B-17F4-4AA6-908A-4D126028DBEF}"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3"/>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22"/>
          <p:cNvSpPr>
            <a:spLocks noGrp="1"/>
          </p:cNvSpPr>
          <p:nvPr>
            <p:ph type="sldNum" sz="quarter" idx="12"/>
          </p:nvPr>
        </p:nvSpPr>
        <p:spPr/>
        <p:txBody>
          <a:bodyPr/>
          <a:lstStyle>
            <a:lvl1pPr>
              <a:defRPr/>
            </a:lvl1pPr>
          </a:lstStyle>
          <a:p>
            <a:pPr>
              <a:defRPr/>
            </a:pPr>
            <a:fld id="{66250E92-CBA8-4DC6-9715-A0F0F574C262}"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5" name="矩形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圆角矩形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2" name="标题 1"/>
          <p:cNvSpPr>
            <a:spLocks noGrp="1"/>
          </p:cNvSpPr>
          <p:nvPr>
            <p:ph type="title"/>
          </p:nvPr>
        </p:nvSpPr>
        <p:spPr>
          <a:xfrm>
            <a:off x="914400" y="273050"/>
            <a:ext cx="7772400" cy="1143000"/>
          </a:xfrm>
        </p:spPr>
        <p:txBody>
          <a:bodyPr/>
          <a:lstStyle>
            <a:lvl1pPr algn="l">
              <a:buNone/>
              <a:defRPr sz="4000" b="0"/>
            </a:lvl1pPr>
          </a:lstStyle>
          <a:p>
            <a:r>
              <a:rPr lang="zh-CN" altLang="en-US" smtClean="0"/>
              <a:t>单击此处编辑母版标题样式</a:t>
            </a:r>
            <a:endParaRPr lang="en-US"/>
          </a:p>
        </p:txBody>
      </p:sp>
      <p:sp>
        <p:nvSpPr>
          <p:cNvPr id="3" name="文本占位符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p>
        </p:txBody>
      </p:sp>
      <p:sp>
        <p:nvSpPr>
          <p:cNvPr id="11" name="内容占位符 10"/>
          <p:cNvSpPr>
            <a:spLocks noGrp="1"/>
          </p:cNvSpPr>
          <p:nvPr>
            <p:ph sz="quarter" idx="1"/>
          </p:nvPr>
        </p:nvSpPr>
        <p:spPr>
          <a:xfrm>
            <a:off x="2971800" y="1600200"/>
            <a:ext cx="5715000" cy="4495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日期占位符 4"/>
          <p:cNvSpPr>
            <a:spLocks noGrp="1"/>
          </p:cNvSpPr>
          <p:nvPr>
            <p:ph type="dt" sz="half" idx="10"/>
          </p:nvPr>
        </p:nvSpPr>
        <p:spPr/>
        <p:txBody>
          <a:bodyPr/>
          <a:lstStyle>
            <a:lvl1pPr>
              <a:defRPr/>
            </a:lvl1pPr>
          </a:lstStyle>
          <a:p>
            <a:pPr>
              <a:defRPr/>
            </a:pPr>
            <a:endParaRPr lang="en-US" altLang="zh-CN"/>
          </a:p>
        </p:txBody>
      </p:sp>
      <p:sp>
        <p:nvSpPr>
          <p:cNvPr id="8" name="页脚占位符 5"/>
          <p:cNvSpPr>
            <a:spLocks noGrp="1"/>
          </p:cNvSpPr>
          <p:nvPr>
            <p:ph type="ftr" sz="quarter" idx="11"/>
          </p:nvPr>
        </p:nvSpPr>
        <p:spPr/>
        <p:txBody>
          <a:bodyPr/>
          <a:lstStyle>
            <a:lvl1pPr>
              <a:defRPr/>
            </a:lvl1pPr>
          </a:lstStyle>
          <a:p>
            <a:pPr>
              <a:defRPr/>
            </a:pPr>
            <a:endParaRPr lang="en-US" altLang="zh-CN"/>
          </a:p>
        </p:txBody>
      </p:sp>
      <p:sp>
        <p:nvSpPr>
          <p:cNvPr id="9" name="灯片编号占位符 6"/>
          <p:cNvSpPr>
            <a:spLocks noGrp="1"/>
          </p:cNvSpPr>
          <p:nvPr>
            <p:ph type="sldNum" sz="quarter" idx="12"/>
          </p:nvPr>
        </p:nvSpPr>
        <p:spPr/>
        <p:txBody>
          <a:bodyPr/>
          <a:lstStyle>
            <a:lvl1pPr>
              <a:defRPr/>
            </a:lvl1pPr>
          </a:lstStyle>
          <a:p>
            <a:pPr>
              <a:defRPr/>
            </a:pPr>
            <a:fld id="{82182E3E-BCC1-43D5-B3FE-6E86E8CDE41C}"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5" name="矩形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矩形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标题 1"/>
          <p:cNvSpPr>
            <a:spLocks noGrp="1"/>
          </p:cNvSpPr>
          <p:nvPr>
            <p:ph type="title"/>
          </p:nvPr>
        </p:nvSpPr>
        <p:spPr>
          <a:xfrm>
            <a:off x="914400" y="4900550"/>
            <a:ext cx="7315200" cy="522288"/>
          </a:xfrm>
        </p:spPr>
        <p:txBody>
          <a:bodyPr anchor="ctr">
            <a:noAutofit/>
          </a:bodyPr>
          <a:lstStyle>
            <a:lvl1pPr algn="l">
              <a:buNone/>
              <a:defRPr sz="2800" b="0"/>
            </a:lvl1pPr>
          </a:lstStyle>
          <a:p>
            <a:r>
              <a:rPr lang="zh-CN" altLang="en-US" smtClean="0"/>
              <a:t>单击此处编辑母版标题样式</a:t>
            </a:r>
            <a:endParaRPr lang="en-US"/>
          </a:p>
        </p:txBody>
      </p:sp>
      <p:sp>
        <p:nvSpPr>
          <p:cNvPr id="4" name="文本占位符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zh-CN" altLang="en-US" smtClean="0"/>
              <a:t>单击此处编辑母版文本样式</a:t>
            </a:r>
          </a:p>
        </p:txBody>
      </p:sp>
      <p:sp>
        <p:nvSpPr>
          <p:cNvPr id="3" name="图片占位符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zh-CN" altLang="en-US" noProof="0" smtClean="0"/>
              <a:t>单击图标添加图片</a:t>
            </a:r>
            <a:endParaRPr lang="en-US" noProof="0" dirty="0"/>
          </a:p>
        </p:txBody>
      </p:sp>
      <p:sp>
        <p:nvSpPr>
          <p:cNvPr id="8" name="日期占位符 4"/>
          <p:cNvSpPr>
            <a:spLocks noGrp="1"/>
          </p:cNvSpPr>
          <p:nvPr>
            <p:ph type="dt" sz="half" idx="10"/>
          </p:nvPr>
        </p:nvSpPr>
        <p:spPr/>
        <p:txBody>
          <a:bodyPr/>
          <a:lstStyle>
            <a:lvl1pPr>
              <a:defRPr/>
            </a:lvl1pPr>
          </a:lstStyle>
          <a:p>
            <a:pPr>
              <a:defRPr/>
            </a:pPr>
            <a:endParaRPr lang="en-US" altLang="zh-CN"/>
          </a:p>
        </p:txBody>
      </p:sp>
      <p:sp>
        <p:nvSpPr>
          <p:cNvPr id="9" name="页脚占位符 5"/>
          <p:cNvSpPr>
            <a:spLocks noGrp="1"/>
          </p:cNvSpPr>
          <p:nvPr>
            <p:ph type="ftr" sz="quarter" idx="11"/>
          </p:nvPr>
        </p:nvSpPr>
        <p:spPr>
          <a:xfrm>
            <a:off x="914400" y="6172200"/>
            <a:ext cx="3886200" cy="457200"/>
          </a:xfrm>
        </p:spPr>
        <p:txBody>
          <a:bodyPr/>
          <a:lstStyle>
            <a:lvl1pPr>
              <a:defRPr/>
            </a:lvl1pPr>
          </a:lstStyle>
          <a:p>
            <a:pPr>
              <a:defRPr/>
            </a:pPr>
            <a:endParaRPr lang="en-US" altLang="zh-CN"/>
          </a:p>
        </p:txBody>
      </p:sp>
      <p:sp>
        <p:nvSpPr>
          <p:cNvPr id="10" name="灯片编号占位符 6"/>
          <p:cNvSpPr>
            <a:spLocks noGrp="1"/>
          </p:cNvSpPr>
          <p:nvPr>
            <p:ph type="sldNum" sz="quarter" idx="12"/>
          </p:nvPr>
        </p:nvSpPr>
        <p:spPr>
          <a:xfrm>
            <a:off x="146050" y="6208713"/>
            <a:ext cx="457200" cy="457200"/>
          </a:xfrm>
        </p:spPr>
        <p:txBody>
          <a:bodyPr/>
          <a:lstStyle>
            <a:lvl1pPr>
              <a:defRPr/>
            </a:lvl1pPr>
          </a:lstStyle>
          <a:p>
            <a:pPr>
              <a:defRPr/>
            </a:pPr>
            <a:fld id="{DC459F18-D995-4C95-BCD7-1F4375D78060}"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矩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圆角矩形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标题占位符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zh-CN" altLang="en-US" smtClean="0"/>
              <a:t>单击此处编辑母版标题样式</a:t>
            </a:r>
            <a:endParaRPr lang="en-US" smtClean="0"/>
          </a:p>
        </p:txBody>
      </p:sp>
      <p:sp>
        <p:nvSpPr>
          <p:cNvPr id="1029" name="文本占位符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14" name="日期占位符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US" altLang="zh-CN"/>
          </a:p>
        </p:txBody>
      </p:sp>
      <p:sp>
        <p:nvSpPr>
          <p:cNvPr id="3" name="页脚占位符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n-US" altLang="zh-CN"/>
          </a:p>
        </p:txBody>
      </p:sp>
      <p:sp>
        <p:nvSpPr>
          <p:cNvPr id="23" name="灯片编号占位符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099AA4BA-A8C1-420C-9E07-C669D0E632B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947" r:id="rId1"/>
    <p:sldLayoutId id="2147483946" r:id="rId2"/>
    <p:sldLayoutId id="2147483948" r:id="rId3"/>
    <p:sldLayoutId id="2147483945" r:id="rId4"/>
    <p:sldLayoutId id="2147483944" r:id="rId5"/>
    <p:sldLayoutId id="2147483943" r:id="rId6"/>
    <p:sldLayoutId id="2147483942" r:id="rId7"/>
    <p:sldLayoutId id="2147483949" r:id="rId8"/>
    <p:sldLayoutId id="2147483950" r:id="rId9"/>
    <p:sldLayoutId id="2147483941" r:id="rId10"/>
    <p:sldLayoutId id="2147483940" r:id="rId11"/>
    <p:sldLayoutId id="2147483951" r:id="rId12"/>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a:ea typeface="幼圆" pitchFamily="49" charset="-122"/>
        </a:defRPr>
      </a:lvl2pPr>
      <a:lvl3pPr algn="l" rtl="0" eaLnBrk="0" fontAlgn="base" hangingPunct="0">
        <a:spcBef>
          <a:spcPct val="0"/>
        </a:spcBef>
        <a:spcAft>
          <a:spcPct val="0"/>
        </a:spcAft>
        <a:defRPr sz="4000">
          <a:solidFill>
            <a:schemeClr val="tx2"/>
          </a:solidFill>
          <a:latin typeface="Franklin Gothic Book"/>
          <a:ea typeface="幼圆" pitchFamily="49" charset="-122"/>
        </a:defRPr>
      </a:lvl3pPr>
      <a:lvl4pPr algn="l" rtl="0" eaLnBrk="0" fontAlgn="base" hangingPunct="0">
        <a:spcBef>
          <a:spcPct val="0"/>
        </a:spcBef>
        <a:spcAft>
          <a:spcPct val="0"/>
        </a:spcAft>
        <a:defRPr sz="4000">
          <a:solidFill>
            <a:schemeClr val="tx2"/>
          </a:solidFill>
          <a:latin typeface="Franklin Gothic Book"/>
          <a:ea typeface="幼圆" pitchFamily="49" charset="-122"/>
        </a:defRPr>
      </a:lvl4pPr>
      <a:lvl5pPr algn="l" rtl="0" eaLnBrk="0" fontAlgn="base" hangingPunct="0">
        <a:spcBef>
          <a:spcPct val="0"/>
        </a:spcBef>
        <a:spcAft>
          <a:spcPct val="0"/>
        </a:spcAft>
        <a:defRPr sz="4000">
          <a:solidFill>
            <a:schemeClr val="tx2"/>
          </a:solidFill>
          <a:latin typeface="Franklin Gothic Book"/>
          <a:ea typeface="幼圆" pitchFamily="49" charset="-122"/>
        </a:defRPr>
      </a:lvl5pPr>
      <a:lvl6pPr marL="457200" algn="l" rtl="0" fontAlgn="base">
        <a:spcBef>
          <a:spcPct val="0"/>
        </a:spcBef>
        <a:spcAft>
          <a:spcPct val="0"/>
        </a:spcAft>
        <a:defRPr sz="4000">
          <a:solidFill>
            <a:schemeClr val="tx2"/>
          </a:solidFill>
          <a:latin typeface="Franklin Gothic Book"/>
          <a:ea typeface="幼圆" pitchFamily="49" charset="-122"/>
        </a:defRPr>
      </a:lvl6pPr>
      <a:lvl7pPr marL="914400" algn="l" rtl="0" fontAlgn="base">
        <a:spcBef>
          <a:spcPct val="0"/>
        </a:spcBef>
        <a:spcAft>
          <a:spcPct val="0"/>
        </a:spcAft>
        <a:defRPr sz="4000">
          <a:solidFill>
            <a:schemeClr val="tx2"/>
          </a:solidFill>
          <a:latin typeface="Franklin Gothic Book"/>
          <a:ea typeface="幼圆" pitchFamily="49" charset="-122"/>
        </a:defRPr>
      </a:lvl7pPr>
      <a:lvl8pPr marL="1371600" algn="l" rtl="0" fontAlgn="base">
        <a:spcBef>
          <a:spcPct val="0"/>
        </a:spcBef>
        <a:spcAft>
          <a:spcPct val="0"/>
        </a:spcAft>
        <a:defRPr sz="4000">
          <a:solidFill>
            <a:schemeClr val="tx2"/>
          </a:solidFill>
          <a:latin typeface="Franklin Gothic Book"/>
          <a:ea typeface="幼圆" pitchFamily="49" charset="-122"/>
        </a:defRPr>
      </a:lvl8pPr>
      <a:lvl9pPr marL="1828800" algn="l" rtl="0" fontAlgn="base">
        <a:spcBef>
          <a:spcPct val="0"/>
        </a:spcBef>
        <a:spcAft>
          <a:spcPct val="0"/>
        </a:spcAft>
        <a:defRPr sz="4000">
          <a:solidFill>
            <a:schemeClr val="tx2"/>
          </a:solidFill>
          <a:latin typeface="Franklin Gothic Book"/>
          <a:ea typeface="幼圆" pitchFamily="49" charset="-122"/>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baike.baidu.com/view/21941.htm"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4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www.haosou.com/s?q=%E6%B6%88%E9%98%B2%E5%99%A8%E6%9D%90&amp;ie=utf-8&amp;src=wenda_link" TargetMode="External"/><Relationship Id="rId2" Type="http://schemas.openxmlformats.org/officeDocument/2006/relationships/hyperlink" Target="http://www.haosou.com/s?q=%E7%81%AD%E7%81%AB%E5%99%A8&amp;ie=utf-8&amp;src=wenda_link" TargetMode="Externa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www.haosou.com/s?q=%E6%89%8B%E7%94%B5%E7%AD%92&amp;ie=utf-8&amp;src=wenda_link" TargetMode="External"/><Relationship Id="rId2" Type="http://schemas.openxmlformats.org/officeDocument/2006/relationships/hyperlink" Target="http://www.haosou.com/s?q=%E5%AE%89%E5%85%A8%E5%87%BA%E5%8F%A3&amp;ie=utf-8&amp;src=wenda_link"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www.haosou.com/s?q=%E8%AF%B7%E4%BF%9D%E6%8C%81%E5%86%B7%E9%9D%99&amp;ie=utf-8&amp;src=wenda_link"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hyperlink" Target="http://baike.sogou.com/lemma/ShowInnerLink.htm?lemmaId=428548"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http://baike.sogou.com/lemma/ShowInnerLink.htm?lemmaId=428548" TargetMode="External"/><Relationship Id="rId2" Type="http://schemas.openxmlformats.org/officeDocument/2006/relationships/hyperlink" Target="http://baike.sogou.com/lemma/ShowInnerLink.htm?lemmaId=119609&amp;ss_c=ssc.citiao.link"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baike.sogou.com/lemma/ShowInnerLink.htm?lemmaId=8019770" TargetMode="External"/><Relationship Id="rId2" Type="http://schemas.openxmlformats.org/officeDocument/2006/relationships/hyperlink" Target="http://baike.sogou.com/lemma/ShowInnerLink.htm?lemmaId=7741627&amp;ss_c=ssc.citiao.link"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hyperlink" Target="http://baike.sogou.com/lemma/ShowInnerLink.htm?lemmaId=66205769" TargetMode="Externa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baike.sogou.com/lemma/ShowInnerLink.htm?lemmaId=495966&amp;ss_c=ssc.citiao.link" TargetMode="External"/><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subTitle" idx="1"/>
          </p:nvPr>
        </p:nvSpPr>
        <p:spPr>
          <a:xfrm>
            <a:off x="2209800" y="5029200"/>
            <a:ext cx="6400800" cy="838200"/>
          </a:xfrm>
        </p:spPr>
        <p:txBody>
          <a:bodyPr/>
          <a:lstStyle/>
          <a:p>
            <a:pPr eaLnBrk="1" hangingPunct="1"/>
            <a:r>
              <a:rPr lang="zh-CN" altLang="en-US" dirty="0" smtClean="0"/>
              <a:t>主讲人：张勤</a:t>
            </a:r>
          </a:p>
          <a:p>
            <a:pPr eaLnBrk="1" hangingPunct="1"/>
            <a:r>
              <a:rPr lang="en-US" altLang="zh-CN" dirty="0" smtClean="0"/>
              <a:t>QQ:106679933</a:t>
            </a:r>
            <a:endParaRPr lang="zh-CN" altLang="en-US" dirty="0" smtClean="0"/>
          </a:p>
        </p:txBody>
      </p:sp>
      <p:sp>
        <p:nvSpPr>
          <p:cNvPr id="7171" name="Rectangle 2"/>
          <p:cNvSpPr>
            <a:spLocks noGrp="1" noChangeArrowheads="1"/>
          </p:cNvSpPr>
          <p:nvPr>
            <p:ph type="ctrTitle"/>
          </p:nvPr>
        </p:nvSpPr>
        <p:spPr>
          <a:xfrm>
            <a:off x="457200" y="1506538"/>
            <a:ext cx="8229600" cy="1470025"/>
          </a:xfrm>
        </p:spPr>
        <p:txBody>
          <a:bodyPr/>
          <a:lstStyle/>
          <a:p>
            <a:pPr eaLnBrk="1" hangingPunct="1"/>
            <a:r>
              <a:rPr lang="zh-CN" altLang="en-US" smtClean="0"/>
              <a:t>急症的自救与互救</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smtClean="0"/>
              <a:t>现场救护原则：</a:t>
            </a:r>
          </a:p>
        </p:txBody>
      </p:sp>
      <p:sp>
        <p:nvSpPr>
          <p:cNvPr id="9219" name="内容占位符 2"/>
          <p:cNvSpPr>
            <a:spLocks noGrp="1"/>
          </p:cNvSpPr>
          <p:nvPr>
            <p:ph sz="quarter" idx="1"/>
          </p:nvPr>
        </p:nvSpPr>
        <p:spPr/>
        <p:txBody>
          <a:bodyPr/>
          <a:lstStyle/>
          <a:p>
            <a:r>
              <a:rPr lang="zh-CN" altLang="en-US" smtClean="0"/>
              <a:t>先安全后救护</a:t>
            </a:r>
            <a:endParaRPr lang="en-US" altLang="zh-CN" smtClean="0"/>
          </a:p>
          <a:p>
            <a:r>
              <a:rPr lang="zh-CN" altLang="en-US" smtClean="0"/>
              <a:t>先检查后救治</a:t>
            </a:r>
            <a:endParaRPr lang="en-US" altLang="zh-CN" smtClean="0"/>
          </a:p>
          <a:p>
            <a:r>
              <a:rPr lang="zh-CN" altLang="en-US" smtClean="0"/>
              <a:t>先复苏后固定</a:t>
            </a:r>
            <a:endParaRPr lang="en-US" altLang="zh-CN" smtClean="0"/>
          </a:p>
          <a:p>
            <a:r>
              <a:rPr lang="zh-CN" altLang="en-US" smtClean="0"/>
              <a:t>先止血后包扎</a:t>
            </a:r>
            <a:endParaRPr lang="en-US" altLang="zh-CN" smtClean="0"/>
          </a:p>
          <a:p>
            <a:r>
              <a:rPr lang="zh-CN" altLang="en-US" smtClean="0"/>
              <a:t>先重伤后轻伤</a:t>
            </a:r>
            <a:endParaRPr lang="en-US" altLang="zh-CN" smtClean="0"/>
          </a:p>
          <a:p>
            <a:r>
              <a:rPr lang="zh-CN" altLang="en-US" smtClean="0"/>
              <a:t>先抢救后送院</a:t>
            </a:r>
            <a:endParaRPr lang="en-US" altLang="zh-CN" smtClean="0"/>
          </a:p>
          <a:p>
            <a:r>
              <a:rPr lang="zh-CN" altLang="en-US" smtClean="0"/>
              <a:t>边救治边求助</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p:txBody>
          <a:bodyPr/>
          <a:lstStyle/>
          <a:p>
            <a:r>
              <a:rPr lang="zh-CN" altLang="en-US" smtClean="0"/>
              <a:t>伤患者的体位</a:t>
            </a:r>
          </a:p>
        </p:txBody>
      </p:sp>
      <p:sp>
        <p:nvSpPr>
          <p:cNvPr id="12291" name="内容占位符 2"/>
          <p:cNvSpPr>
            <a:spLocks noGrp="1"/>
          </p:cNvSpPr>
          <p:nvPr>
            <p:ph sz="quarter" idx="1"/>
          </p:nvPr>
        </p:nvSpPr>
        <p:spPr/>
        <p:txBody>
          <a:bodyPr/>
          <a:lstStyle/>
          <a:p>
            <a:r>
              <a:rPr lang="zh-CN" altLang="en-US" smtClean="0">
                <a:solidFill>
                  <a:srgbClr val="FF0000"/>
                </a:solidFill>
              </a:rPr>
              <a:t>平躺仰卧位  </a:t>
            </a:r>
            <a:r>
              <a:rPr lang="zh-CN" altLang="en-US" sz="2000" smtClean="0"/>
              <a:t>严重的头部外伤及颅骨骨折</a:t>
            </a:r>
            <a:r>
              <a:rPr lang="en-US" altLang="zh-CN" sz="2000" smtClean="0"/>
              <a:t>/</a:t>
            </a:r>
            <a:r>
              <a:rPr lang="zh-CN" altLang="en-US" sz="2000" smtClean="0"/>
              <a:t>实施心肺复苏者</a:t>
            </a:r>
            <a:endParaRPr lang="en-US" altLang="zh-CN" sz="2000" smtClean="0"/>
          </a:p>
          <a:p>
            <a:r>
              <a:rPr lang="zh-CN" altLang="en-US" smtClean="0">
                <a:solidFill>
                  <a:srgbClr val="FF0000"/>
                </a:solidFill>
              </a:rPr>
              <a:t>头高脚地仰卧位   </a:t>
            </a:r>
            <a:r>
              <a:rPr lang="zh-CN" altLang="en-US" sz="2000" smtClean="0"/>
              <a:t>中风、中暑或头部外伤但有意识者</a:t>
            </a:r>
            <a:endParaRPr lang="en-US" altLang="zh-CN" sz="2000" smtClean="0"/>
          </a:p>
          <a:p>
            <a:r>
              <a:rPr lang="zh-CN" altLang="en-US" smtClean="0">
                <a:solidFill>
                  <a:srgbClr val="FF0000"/>
                </a:solidFill>
              </a:rPr>
              <a:t>头高屈膝仰卧位    </a:t>
            </a:r>
            <a:r>
              <a:rPr lang="zh-CN" altLang="en-US" sz="2000" smtClean="0"/>
              <a:t>腹部疼痛或腹部严重创伤者</a:t>
            </a:r>
            <a:endParaRPr lang="en-US" altLang="zh-CN" sz="2000" smtClean="0"/>
          </a:p>
          <a:p>
            <a:r>
              <a:rPr lang="zh-CN" altLang="en-US" smtClean="0">
                <a:solidFill>
                  <a:srgbClr val="FF0000"/>
                </a:solidFill>
              </a:rPr>
              <a:t>头低脚高位 </a:t>
            </a:r>
            <a:r>
              <a:rPr lang="zh-CN" altLang="en-US" sz="2000" smtClean="0"/>
              <a:t>      晕厥、休克、下肢骨折或创伤固定后</a:t>
            </a:r>
            <a:r>
              <a:rPr lang="en-US" altLang="zh-CN" sz="2000" smtClean="0"/>
              <a:t>(</a:t>
            </a:r>
            <a:r>
              <a:rPr lang="zh-CN" altLang="en-US" sz="2000" smtClean="0"/>
              <a:t>呼吸        和意识存在</a:t>
            </a:r>
            <a:r>
              <a:rPr lang="en-US" altLang="zh-CN" sz="2000" smtClean="0"/>
              <a:t>)</a:t>
            </a:r>
          </a:p>
          <a:p>
            <a:r>
              <a:rPr lang="zh-CN" altLang="en-US" smtClean="0">
                <a:solidFill>
                  <a:srgbClr val="FF0000"/>
                </a:solidFill>
              </a:rPr>
              <a:t>半卧位   </a:t>
            </a:r>
            <a:r>
              <a:rPr lang="zh-CN" altLang="en-US" sz="2000" smtClean="0"/>
              <a:t>呼吸困难者</a:t>
            </a:r>
            <a:r>
              <a:rPr lang="en-US" altLang="zh-CN" sz="2000" smtClean="0"/>
              <a:t>(</a:t>
            </a:r>
            <a:r>
              <a:rPr lang="zh-CN" altLang="en-US" sz="2000" smtClean="0"/>
              <a:t>胸部受伤、心脏病发作</a:t>
            </a:r>
            <a:r>
              <a:rPr lang="en-US" altLang="zh-CN" sz="2000" smtClean="0"/>
              <a:t>)</a:t>
            </a:r>
          </a:p>
          <a:p>
            <a:r>
              <a:rPr lang="zh-CN" altLang="en-US" smtClean="0">
                <a:solidFill>
                  <a:srgbClr val="FF0000"/>
                </a:solidFill>
              </a:rPr>
              <a:t>侧卧位  </a:t>
            </a:r>
            <a:r>
              <a:rPr lang="zh-CN" altLang="en-US" sz="2000" smtClean="0"/>
              <a:t>意识不清或昏迷的</a:t>
            </a:r>
            <a:endParaRPr lang="en-US" altLang="zh-CN" sz="2000" smtClean="0"/>
          </a:p>
          <a:p>
            <a:endParaRPr lang="zh-CN" altLang="en-US" sz="200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90600" y="685800"/>
            <a:ext cx="7793038" cy="762000"/>
          </a:xfrm>
        </p:spPr>
        <p:txBody>
          <a:bodyPr/>
          <a:lstStyle/>
          <a:p>
            <a:pPr eaLnBrk="1" hangingPunct="1"/>
            <a:r>
              <a:rPr lang="en-US" altLang="zh-CN" sz="3200" b="1" smtClean="0"/>
              <a:t>CPR</a:t>
            </a:r>
            <a:r>
              <a:rPr lang="zh-CN" altLang="en-US" sz="3200" b="1" smtClean="0"/>
              <a:t>操作顺序的变化：</a:t>
            </a:r>
            <a:r>
              <a:rPr lang="en-US" altLang="zh-CN" sz="3200" b="1" smtClean="0"/>
              <a:t>C-A-B </a:t>
            </a:r>
            <a:r>
              <a:rPr lang="zh-CN" altLang="en-US" sz="1600" b="1" smtClean="0"/>
              <a:t>（ </a:t>
            </a:r>
            <a:r>
              <a:rPr lang="en-US" altLang="zh-CN" sz="1600" b="1" smtClean="0"/>
              <a:t>2010 </a:t>
            </a:r>
            <a:r>
              <a:rPr lang="zh-CN" altLang="en-US" sz="1600" b="1" smtClean="0"/>
              <a:t>新）</a:t>
            </a:r>
            <a:r>
              <a:rPr lang="zh-CN" altLang="en-US" sz="3200" b="1" smtClean="0"/>
              <a:t> </a:t>
            </a:r>
          </a:p>
        </p:txBody>
      </p:sp>
      <p:sp>
        <p:nvSpPr>
          <p:cNvPr id="14339" name="Rectangle 3"/>
          <p:cNvSpPr>
            <a:spLocks noGrp="1" noChangeArrowheads="1"/>
          </p:cNvSpPr>
          <p:nvPr>
            <p:ph sz="quarter" idx="1"/>
          </p:nvPr>
        </p:nvSpPr>
        <p:spPr>
          <a:xfrm>
            <a:off x="838200" y="2017713"/>
            <a:ext cx="8116888" cy="4114800"/>
          </a:xfrm>
        </p:spPr>
        <p:txBody>
          <a:bodyPr/>
          <a:lstStyle/>
          <a:p>
            <a:pPr eaLnBrk="1" hangingPunct="1"/>
            <a:r>
              <a:rPr lang="en-US" altLang="zh-CN" sz="2400" b="1" smtClean="0">
                <a:latin typeface="仿宋_GB2312" pitchFamily="49" charset="-122"/>
                <a:ea typeface="仿宋_GB2312" pitchFamily="49" charset="-122"/>
              </a:rPr>
              <a:t>A</a:t>
            </a:r>
            <a:r>
              <a:rPr lang="zh-CN" altLang="en-US" sz="2400" b="1" smtClean="0">
                <a:latin typeface="仿宋_GB2312" pitchFamily="49" charset="-122"/>
                <a:ea typeface="仿宋_GB2312" pitchFamily="49" charset="-122"/>
              </a:rPr>
              <a:t>（</a:t>
            </a:r>
            <a:r>
              <a:rPr lang="en-US" altLang="zh-CN" sz="2400" b="1" smtClean="0">
                <a:latin typeface="仿宋_GB2312" pitchFamily="49" charset="-122"/>
                <a:ea typeface="仿宋_GB2312" pitchFamily="49" charset="-122"/>
              </a:rPr>
              <a:t>airway</a:t>
            </a:r>
            <a:r>
              <a:rPr lang="zh-CN" altLang="en-US" sz="2400" b="1" smtClean="0">
                <a:latin typeface="仿宋_GB2312" pitchFamily="49" charset="-122"/>
                <a:ea typeface="仿宋_GB2312" pitchFamily="49" charset="-122"/>
              </a:rPr>
              <a:t>）：保持呼吸顺畅 （ </a:t>
            </a:r>
            <a:r>
              <a:rPr lang="zh-CN" altLang="en-US" sz="2000" b="1" smtClean="0"/>
              <a:t>开放气道</a:t>
            </a:r>
            <a:r>
              <a:rPr lang="zh-CN" altLang="en-US" sz="2400" b="1" smtClean="0">
                <a:latin typeface="仿宋_GB2312" pitchFamily="49" charset="-122"/>
                <a:ea typeface="仿宋_GB2312" pitchFamily="49" charset="-122"/>
              </a:rPr>
              <a:t>）</a:t>
            </a:r>
          </a:p>
          <a:p>
            <a:pPr eaLnBrk="1" hangingPunct="1"/>
            <a:r>
              <a:rPr lang="en-US" altLang="zh-CN" sz="2400" b="1" smtClean="0">
                <a:latin typeface="仿宋_GB2312" pitchFamily="49" charset="-122"/>
                <a:ea typeface="仿宋_GB2312" pitchFamily="49" charset="-122"/>
              </a:rPr>
              <a:t>B</a:t>
            </a:r>
            <a:r>
              <a:rPr lang="zh-CN" altLang="en-US" sz="2400" b="1" smtClean="0">
                <a:latin typeface="仿宋_GB2312" pitchFamily="49" charset="-122"/>
                <a:ea typeface="仿宋_GB2312" pitchFamily="49" charset="-122"/>
              </a:rPr>
              <a:t>（</a:t>
            </a:r>
            <a:r>
              <a:rPr lang="en-US" altLang="zh-CN" sz="2400" b="1" smtClean="0">
                <a:latin typeface="仿宋_GB2312" pitchFamily="49" charset="-122"/>
                <a:ea typeface="仿宋_GB2312" pitchFamily="49" charset="-122"/>
              </a:rPr>
              <a:t>breathing</a:t>
            </a:r>
            <a:r>
              <a:rPr lang="zh-CN" altLang="en-US" sz="2400" b="1" smtClean="0">
                <a:latin typeface="仿宋_GB2312" pitchFamily="49" charset="-122"/>
                <a:ea typeface="仿宋_GB2312" pitchFamily="49" charset="-122"/>
              </a:rPr>
              <a:t>）：口对口人工呼吸 </a:t>
            </a:r>
          </a:p>
          <a:p>
            <a:pPr eaLnBrk="1" hangingPunct="1"/>
            <a:r>
              <a:rPr lang="en-US" altLang="zh-CN" sz="2400" b="1" smtClean="0">
                <a:latin typeface="仿宋_GB2312" pitchFamily="49" charset="-122"/>
                <a:ea typeface="仿宋_GB2312" pitchFamily="49" charset="-122"/>
              </a:rPr>
              <a:t>C</a:t>
            </a:r>
            <a:r>
              <a:rPr lang="zh-CN" altLang="en-US" sz="2400" b="1" smtClean="0">
                <a:latin typeface="仿宋_GB2312" pitchFamily="49" charset="-122"/>
                <a:ea typeface="仿宋_GB2312" pitchFamily="49" charset="-122"/>
              </a:rPr>
              <a:t>（</a:t>
            </a:r>
            <a:r>
              <a:rPr lang="en-US" altLang="zh-CN" sz="2400" b="1" smtClean="0">
                <a:latin typeface="仿宋_GB2312" pitchFamily="49" charset="-122"/>
                <a:ea typeface="仿宋_GB2312" pitchFamily="49" charset="-122"/>
              </a:rPr>
              <a:t>circulation</a:t>
            </a:r>
            <a:r>
              <a:rPr lang="zh-CN" altLang="en-US" sz="2400" b="1" smtClean="0">
                <a:latin typeface="仿宋_GB2312" pitchFamily="49" charset="-122"/>
                <a:ea typeface="仿宋_GB2312" pitchFamily="49" charset="-122"/>
              </a:rPr>
              <a:t>）：建立有效的人工循环</a:t>
            </a:r>
            <a:r>
              <a:rPr lang="zh-CN" altLang="en-US" smtClean="0"/>
              <a:t> （</a:t>
            </a:r>
            <a:r>
              <a:rPr lang="zh-CN" altLang="en-US" sz="2000" b="1" smtClean="0"/>
              <a:t>胸外按压</a:t>
            </a:r>
            <a:r>
              <a:rPr lang="zh-CN" altLang="en-US" smtClean="0"/>
              <a:t>）</a:t>
            </a:r>
          </a:p>
          <a:p>
            <a:pPr eaLnBrk="1" hangingPunct="1"/>
            <a:endParaRPr lang="zh-CN" altLang="en-US" smtClean="0"/>
          </a:p>
          <a:p>
            <a:pPr eaLnBrk="1" hangingPunct="1"/>
            <a:endParaRPr lang="zh-CN" altLang="en-US" smtClean="0"/>
          </a:p>
          <a:p>
            <a:pPr eaLnBrk="1" hangingPunct="1"/>
            <a:r>
              <a:rPr lang="zh-CN" altLang="en-US" sz="2000" b="1" smtClean="0"/>
              <a:t>★</a:t>
            </a:r>
            <a:r>
              <a:rPr lang="en-US" altLang="zh-CN" sz="2000" b="1" smtClean="0"/>
              <a:t>2010</a:t>
            </a:r>
            <a:r>
              <a:rPr lang="zh-CN" altLang="en-US" sz="2000" b="1" smtClean="0"/>
              <a:t>（新）：</a:t>
            </a:r>
            <a:r>
              <a:rPr lang="en-US" altLang="zh-CN" sz="2000" b="1" smtClean="0"/>
              <a:t>C-A-B </a:t>
            </a:r>
            <a:r>
              <a:rPr lang="zh-CN" altLang="en-US" sz="2000" b="1" smtClean="0"/>
              <a:t>即：</a:t>
            </a:r>
            <a:r>
              <a:rPr lang="en-US" altLang="zh-CN" sz="2000" b="1" smtClean="0"/>
              <a:t>C</a:t>
            </a:r>
            <a:r>
              <a:rPr lang="zh-CN" altLang="en-US" sz="2000" b="1" smtClean="0"/>
              <a:t>胸外按压→</a:t>
            </a:r>
            <a:r>
              <a:rPr lang="en-US" altLang="zh-CN" sz="2000" b="1" smtClean="0"/>
              <a:t>A</a:t>
            </a:r>
            <a:r>
              <a:rPr lang="zh-CN" altLang="en-US" sz="2000" b="1" smtClean="0"/>
              <a:t>开放气道→</a:t>
            </a:r>
            <a:r>
              <a:rPr lang="en-US" altLang="zh-CN" sz="2000" b="1" smtClean="0"/>
              <a:t>B</a:t>
            </a:r>
            <a:r>
              <a:rPr lang="zh-CN" altLang="en-US" sz="2000" b="1" smtClean="0"/>
              <a:t>人工呼吸</a:t>
            </a:r>
          </a:p>
          <a:p>
            <a:pPr eaLnBrk="1" hangingPunct="1"/>
            <a:r>
              <a:rPr lang="zh-CN" altLang="en-US" sz="2000" b="1" smtClean="0"/>
              <a:t>●</a:t>
            </a:r>
            <a:r>
              <a:rPr lang="en-US" altLang="zh-CN" sz="2000" b="1" smtClean="0"/>
              <a:t>2005</a:t>
            </a:r>
            <a:r>
              <a:rPr lang="zh-CN" altLang="en-US" sz="2000" b="1" smtClean="0"/>
              <a:t>（旧）：</a:t>
            </a:r>
            <a:r>
              <a:rPr lang="en-US" altLang="zh-CN" sz="2000" b="1" smtClean="0"/>
              <a:t>A-B-C </a:t>
            </a:r>
            <a:r>
              <a:rPr lang="zh-CN" altLang="en-US" sz="2000" b="1" smtClean="0"/>
              <a:t>即：</a:t>
            </a:r>
            <a:r>
              <a:rPr lang="en-US" altLang="zh-CN" sz="2000" b="1" smtClean="0"/>
              <a:t>A</a:t>
            </a:r>
            <a:r>
              <a:rPr lang="zh-CN" altLang="en-US" sz="2000" b="1" smtClean="0"/>
              <a:t>开放气道→</a:t>
            </a:r>
            <a:r>
              <a:rPr lang="en-US" altLang="zh-CN" sz="2000" b="1" smtClean="0"/>
              <a:t>B</a:t>
            </a:r>
            <a:r>
              <a:rPr lang="zh-CN" altLang="en-US" sz="2000" b="1" smtClean="0"/>
              <a:t>人工呼吸→</a:t>
            </a:r>
            <a:r>
              <a:rPr lang="en-US" altLang="zh-CN" sz="2000" b="1" smtClean="0"/>
              <a:t>C</a:t>
            </a:r>
            <a:r>
              <a:rPr lang="zh-CN" altLang="en-US" sz="2000" b="1" smtClean="0"/>
              <a:t>胸外按压</a:t>
            </a:r>
            <a:r>
              <a:rPr lang="zh-CN" altLang="en-US" smtClean="0"/>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zh-CN" altLang="en-US" smtClean="0"/>
              <a:t>心肺复苏流程：</a:t>
            </a:r>
          </a:p>
        </p:txBody>
      </p:sp>
      <p:pic>
        <p:nvPicPr>
          <p:cNvPr id="15363" name="Picture 4" descr="IMG_256"/>
          <p:cNvPicPr>
            <a:picLocks noChangeAspect="1" noChangeArrowheads="1"/>
          </p:cNvPicPr>
          <p:nvPr/>
        </p:nvPicPr>
        <p:blipFill>
          <a:blip r:embed="rId2" cstate="print"/>
          <a:srcRect/>
          <a:stretch>
            <a:fillRect/>
          </a:stretch>
        </p:blipFill>
        <p:spPr bwMode="auto">
          <a:xfrm>
            <a:off x="1143000" y="2057400"/>
            <a:ext cx="7696200" cy="4059238"/>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Rot="1" noChangeArrowheads="1"/>
          </p:cNvSpPr>
          <p:nvPr>
            <p:ph type="title"/>
          </p:nvPr>
        </p:nvSpPr>
        <p:spPr/>
        <p:txBody>
          <a:bodyPr/>
          <a:lstStyle/>
          <a:p>
            <a:pPr eaLnBrk="1" hangingPunct="1"/>
            <a:r>
              <a:rPr lang="zh-CN" altLang="en-US" dirty="0" smtClean="0">
                <a:solidFill>
                  <a:srgbClr val="FF0000"/>
                </a:solidFill>
              </a:rPr>
              <a:t>休克的紧急救援</a:t>
            </a:r>
          </a:p>
        </p:txBody>
      </p:sp>
      <p:sp>
        <p:nvSpPr>
          <p:cNvPr id="28675" name="Rectangle 5"/>
          <p:cNvSpPr>
            <a:spLocks noGrp="1" noRot="1" noChangeArrowheads="1"/>
          </p:cNvSpPr>
          <p:nvPr>
            <p:ph type="body" idx="1"/>
          </p:nvPr>
        </p:nvSpPr>
        <p:spPr/>
        <p:txBody>
          <a:bodyPr/>
          <a:lstStyle/>
          <a:p>
            <a:pPr eaLnBrk="1" hangingPunct="1"/>
            <a:endParaRPr lang="en-US" altLang="zh-CN" dirty="0" smtClean="0"/>
          </a:p>
          <a:p>
            <a:pPr eaLnBrk="1" hangingPunct="1"/>
            <a:r>
              <a:rPr lang="zh-CN" altLang="en-US" dirty="0" smtClean="0"/>
              <a:t>休克是由许多不同的因素引起的严重综合症。</a:t>
            </a:r>
            <a:r>
              <a:rPr lang="zh-CN" altLang="en-US" b="1" dirty="0" smtClean="0"/>
              <a:t>大外伤、出血过多时，受惊、触电、心脏病发作时，可使周围血液循环恶化，陷于急性衰弱状态，</a:t>
            </a:r>
            <a:r>
              <a:rPr lang="zh-CN" altLang="en-US" dirty="0" smtClean="0"/>
              <a:t>在这种状态下，全身有效血流量减少，微循环出现障碍，导致重要的生命器官缺血缺氧。这时候病人是极度危险的，需要及时抢救。</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rrowheads="1"/>
          </p:cNvSpPr>
          <p:nvPr>
            <p:ph type="title"/>
          </p:nvPr>
        </p:nvSpPr>
        <p:spPr/>
        <p:txBody>
          <a:bodyPr/>
          <a:lstStyle/>
          <a:p>
            <a:pPr eaLnBrk="1" hangingPunct="1"/>
            <a:r>
              <a:rPr lang="zh-CN" altLang="en-US" smtClean="0"/>
              <a:t>休克的现场紧急处理措施</a:t>
            </a:r>
          </a:p>
        </p:txBody>
      </p:sp>
      <p:sp>
        <p:nvSpPr>
          <p:cNvPr id="29699" name="Rectangle 3"/>
          <p:cNvSpPr>
            <a:spLocks noGrp="1" noRot="1" noChangeArrowheads="1"/>
          </p:cNvSpPr>
          <p:nvPr>
            <p:ph type="body" idx="1"/>
          </p:nvPr>
        </p:nvSpPr>
        <p:spPr/>
        <p:txBody>
          <a:bodyPr/>
          <a:lstStyle/>
          <a:p>
            <a:pPr eaLnBrk="1" hangingPunct="1"/>
            <a:r>
              <a:rPr lang="en-US" altLang="zh-CN" b="1" dirty="0" smtClean="0"/>
              <a:t>1</a:t>
            </a:r>
            <a:r>
              <a:rPr lang="zh-CN" altLang="en-US" b="1" dirty="0" smtClean="0"/>
              <a:t>、尽快地找出并去除发病原因，比如冠心病心绞痛发作，一般身上带药</a:t>
            </a:r>
            <a:r>
              <a:rPr lang="en-US" altLang="zh-CN" b="1" dirty="0" smtClean="0"/>
              <a:t>(</a:t>
            </a:r>
            <a:r>
              <a:rPr lang="zh-CN" altLang="en-US" b="1" dirty="0" smtClean="0"/>
              <a:t>硝酸甘油</a:t>
            </a:r>
            <a:r>
              <a:rPr lang="en-US" altLang="zh-CN" b="1" dirty="0" smtClean="0"/>
              <a:t>)</a:t>
            </a:r>
            <a:r>
              <a:rPr lang="zh-CN" altLang="en-US" b="1" dirty="0" smtClean="0"/>
              <a:t>，哮喘（硫酸舒喘灵）在其身上找到药物帮助其服用。 </a:t>
            </a:r>
            <a:r>
              <a:rPr lang="en-US" altLang="zh-CN" b="1" dirty="0" smtClean="0"/>
              <a:t>2</a:t>
            </a:r>
            <a:r>
              <a:rPr lang="zh-CN" altLang="en-US" b="1" dirty="0" smtClean="0"/>
              <a:t>、解开衣服，稳定病人情绪，并加以鼓励。 </a:t>
            </a:r>
            <a:r>
              <a:rPr lang="en-US" altLang="zh-CN" b="1" dirty="0" smtClean="0"/>
              <a:t>3</a:t>
            </a:r>
            <a:r>
              <a:rPr lang="zh-CN" altLang="en-US" b="1" dirty="0" smtClean="0"/>
              <a:t>、令病人卧床，足部垫高。如把足部放在书堆或毛毯卷上。 </a:t>
            </a:r>
            <a:r>
              <a:rPr lang="en-US" altLang="zh-CN" b="1" dirty="0" smtClean="0"/>
              <a:t>4</a:t>
            </a:r>
            <a:r>
              <a:rPr lang="zh-CN" altLang="en-US" b="1" dirty="0" smtClean="0"/>
              <a:t>、恶心时，脸要侧向一旁。 </a:t>
            </a:r>
            <a:r>
              <a:rPr lang="en-US" altLang="zh-CN" b="1" dirty="0" smtClean="0"/>
              <a:t>5</a:t>
            </a:r>
            <a:r>
              <a:rPr lang="zh-CN" altLang="en-US" b="1" dirty="0" smtClean="0"/>
              <a:t>、恶心止住后，有口干时，给病人喝热茶、糖水或咖啡。</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p:txBody>
          <a:bodyPr/>
          <a:lstStyle/>
          <a:p>
            <a:pPr eaLnBrk="1" hangingPunct="1"/>
            <a:r>
              <a:rPr lang="zh-CN" altLang="en-US" smtClean="0"/>
              <a:t>休克的现场紧急处理措施 </a:t>
            </a:r>
          </a:p>
        </p:txBody>
      </p:sp>
      <p:sp>
        <p:nvSpPr>
          <p:cNvPr id="30723" name="Rectangle 3"/>
          <p:cNvSpPr>
            <a:spLocks noGrp="1" noRot="1" noChangeArrowheads="1"/>
          </p:cNvSpPr>
          <p:nvPr>
            <p:ph type="body" idx="1"/>
          </p:nvPr>
        </p:nvSpPr>
        <p:spPr/>
        <p:txBody>
          <a:bodyPr/>
          <a:lstStyle/>
          <a:p>
            <a:pPr eaLnBrk="1" hangingPunct="1">
              <a:buFont typeface="Wingdings" pitchFamily="2" charset="2"/>
              <a:buNone/>
            </a:pPr>
            <a:r>
              <a:rPr lang="zh-CN" altLang="en-US" dirty="0" smtClean="0">
                <a:solidFill>
                  <a:srgbClr val="FF0000"/>
                </a:solidFill>
              </a:rPr>
              <a:t>注意病人的体温</a:t>
            </a:r>
            <a:r>
              <a:rPr lang="zh-CN" altLang="en-US" dirty="0" smtClean="0"/>
              <a:t>。</a:t>
            </a:r>
          </a:p>
          <a:p>
            <a:pPr eaLnBrk="1" hangingPunct="1">
              <a:buFont typeface="Wingdings" pitchFamily="2" charset="2"/>
              <a:buNone/>
            </a:pPr>
            <a:r>
              <a:rPr lang="zh-CN" altLang="en-US" dirty="0" smtClean="0"/>
              <a:t>休克病人体温降低、怕冷，应注意保暖，给病人盖好被子。</a:t>
            </a:r>
          </a:p>
          <a:p>
            <a:pPr eaLnBrk="1" hangingPunct="1">
              <a:buFont typeface="Wingdings" pitchFamily="2" charset="2"/>
              <a:buNone/>
            </a:pPr>
            <a:r>
              <a:rPr lang="zh-CN" altLang="en-US" dirty="0" smtClean="0"/>
              <a:t>但感染性休克常伴有高热，应予以降温，可在颈、腹股沟等处放置冰袋，或用酒精擦浴等。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rrowheads="1"/>
          </p:cNvSpPr>
          <p:nvPr>
            <p:ph type="title"/>
          </p:nvPr>
        </p:nvSpPr>
        <p:spPr/>
        <p:txBody>
          <a:bodyPr/>
          <a:lstStyle/>
          <a:p>
            <a:pPr eaLnBrk="1" hangingPunct="1"/>
            <a:r>
              <a:rPr lang="zh-CN" altLang="en-US" smtClean="0"/>
              <a:t>休克的现场紧急处理措施 </a:t>
            </a:r>
          </a:p>
        </p:txBody>
      </p:sp>
      <p:sp>
        <p:nvSpPr>
          <p:cNvPr id="31747" name="Rectangle 3"/>
          <p:cNvSpPr>
            <a:spLocks noGrp="1" noRot="1" noChangeArrowheads="1"/>
          </p:cNvSpPr>
          <p:nvPr>
            <p:ph type="body" idx="1"/>
          </p:nvPr>
        </p:nvSpPr>
        <p:spPr/>
        <p:txBody>
          <a:bodyPr/>
          <a:lstStyle/>
          <a:p>
            <a:pPr eaLnBrk="1" hangingPunct="1">
              <a:buFont typeface="Wingdings" pitchFamily="2" charset="2"/>
              <a:buNone/>
            </a:pPr>
            <a:r>
              <a:rPr lang="en-US" altLang="zh-CN" smtClean="0"/>
              <a:t>1</a:t>
            </a:r>
            <a:r>
              <a:rPr lang="zh-CN" altLang="en-US" smtClean="0"/>
              <a:t>、保持呼吸道通畅。对休克病人必须保持呼吸道通畅，把颈部垫高、下颌托起，使头部后仰。</a:t>
            </a:r>
          </a:p>
          <a:p>
            <a:pPr eaLnBrk="1" hangingPunct="1">
              <a:buFont typeface="Wingdings" pitchFamily="2" charset="2"/>
              <a:buNone/>
            </a:pPr>
            <a:r>
              <a:rPr lang="en-US" altLang="zh-CN" smtClean="0"/>
              <a:t>2</a:t>
            </a:r>
            <a:r>
              <a:rPr lang="zh-CN" altLang="en-US" smtClean="0"/>
              <a:t>、判断意识、脉搏、呼吸状况 </a:t>
            </a:r>
          </a:p>
          <a:p>
            <a:pPr eaLnBrk="1" hangingPunct="1">
              <a:buFont typeface="Wingdings" pitchFamily="2" charset="2"/>
              <a:buNone/>
            </a:pPr>
            <a:r>
              <a:rPr lang="en-US" altLang="zh-CN" smtClean="0"/>
              <a:t>3</a:t>
            </a:r>
            <a:r>
              <a:rPr lang="zh-CN" altLang="en-US" smtClean="0"/>
              <a:t>、意识不清，呼吸脉搏消失时进行心肺复苏</a:t>
            </a:r>
            <a:r>
              <a:rPr lang="en-US" altLang="zh-CN" smtClean="0"/>
              <a:t>CPR</a:t>
            </a:r>
            <a:r>
              <a:rPr lang="zh-CN" altLang="en-US" smtClean="0"/>
              <a:t>（患者牙关紧闭，嘴巴不能密封地进行口对口人工呼吸时，则建议采用口对鼻人工呼吸法 ）</a:t>
            </a:r>
          </a:p>
          <a:p>
            <a:pPr eaLnBrk="1" hangingPunct="1">
              <a:buFont typeface="Wingdings" pitchFamily="2" charset="2"/>
              <a:buNone/>
            </a:pPr>
            <a:endParaRPr lang="en-US" altLang="zh-CN"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p:txBody>
          <a:bodyPr/>
          <a:lstStyle/>
          <a:p>
            <a:pPr eaLnBrk="1" hangingPunct="1"/>
            <a:r>
              <a:rPr lang="zh-CN" altLang="en-US" smtClean="0"/>
              <a:t>休克的现场紧急处理措施 </a:t>
            </a:r>
          </a:p>
        </p:txBody>
      </p:sp>
      <p:sp>
        <p:nvSpPr>
          <p:cNvPr id="32771" name="Rectangle 3"/>
          <p:cNvSpPr>
            <a:spLocks noGrp="1" noRot="1" noChangeArrowheads="1"/>
          </p:cNvSpPr>
          <p:nvPr>
            <p:ph type="body" idx="1"/>
          </p:nvPr>
        </p:nvSpPr>
        <p:spPr/>
        <p:txBody>
          <a:bodyPr/>
          <a:lstStyle/>
          <a:p>
            <a:pPr eaLnBrk="1" hangingPunct="1">
              <a:buFont typeface="Wingdings" pitchFamily="2" charset="2"/>
              <a:buNone/>
            </a:pPr>
            <a:r>
              <a:rPr lang="zh-CN" altLang="en-US" smtClean="0"/>
              <a:t>病人的转移和运送</a:t>
            </a:r>
          </a:p>
          <a:p>
            <a:pPr eaLnBrk="1" hangingPunct="1">
              <a:buFont typeface="Wingdings" pitchFamily="2" charset="2"/>
              <a:buNone/>
            </a:pPr>
            <a:r>
              <a:rPr lang="zh-CN" altLang="en-US" smtClean="0"/>
              <a:t>医院外或家庭抢救条件有限，对休克病人搬动越轻、越少越好，尽量避免长途运送。在运送途中应有专人护理，随时观察病情变化，给病人吸氧及静脉输液。</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5" name="Rectangle 9"/>
          <p:cNvSpPr>
            <a:spLocks noGrp="1" noRot="1" noChangeArrowheads="1"/>
          </p:cNvSpPr>
          <p:nvPr>
            <p:ph type="title"/>
          </p:nvPr>
        </p:nvSpPr>
        <p:spPr>
          <a:xfrm>
            <a:off x="838200" y="2743200"/>
            <a:ext cx="7772400" cy="1143000"/>
          </a:xfrm>
        </p:spPr>
        <p:txBody>
          <a:bodyPr>
            <a:normAutofit fontScale="90000"/>
          </a:bodyPr>
          <a:lstStyle/>
          <a:p>
            <a:pPr eaLnBrk="1" fontAlgn="auto" hangingPunct="1">
              <a:spcAft>
                <a:spcPts val="0"/>
              </a:spcAft>
              <a:defRPr/>
            </a:pPr>
            <a:r>
              <a:rPr lang="zh-CN" altLang="en-US" sz="7200" dirty="0"/>
              <a:t>溺水的自救与互救</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内容占位符 2"/>
          <p:cNvSpPr>
            <a:spLocks noGrp="1"/>
          </p:cNvSpPr>
          <p:nvPr>
            <p:ph sz="quarter" idx="1"/>
          </p:nvPr>
        </p:nvSpPr>
        <p:spPr>
          <a:xfrm>
            <a:off x="457200" y="228600"/>
            <a:ext cx="7924800" cy="6324600"/>
          </a:xfrm>
        </p:spPr>
        <p:txBody>
          <a:bodyPr/>
          <a:lstStyle/>
          <a:p>
            <a:pPr eaLnBrk="1" hangingPunct="1"/>
            <a:r>
              <a:rPr lang="zh-CN" altLang="en-US" sz="4000" dirty="0" smtClean="0">
                <a:solidFill>
                  <a:srgbClr val="FF0000"/>
                </a:solidFill>
              </a:rPr>
              <a:t>心肺复苏</a:t>
            </a:r>
            <a:endParaRPr lang="en-US" altLang="zh-CN" sz="4000" dirty="0" smtClean="0">
              <a:solidFill>
                <a:srgbClr val="FF0000"/>
              </a:solidFill>
            </a:endParaRPr>
          </a:p>
          <a:p>
            <a:pPr eaLnBrk="1" hangingPunct="1"/>
            <a:r>
              <a:rPr lang="zh-CN" altLang="en-US" sz="4000" dirty="0" smtClean="0"/>
              <a:t>休克的院前处置</a:t>
            </a:r>
            <a:endParaRPr lang="en-US" altLang="zh-CN" sz="4000" dirty="0" smtClean="0"/>
          </a:p>
          <a:p>
            <a:pPr eaLnBrk="1" hangingPunct="1"/>
            <a:r>
              <a:rPr lang="zh-CN" altLang="en-US" sz="4000" dirty="0" smtClean="0"/>
              <a:t>溺水的岸边救助</a:t>
            </a:r>
            <a:endParaRPr lang="en-US" altLang="zh-CN" sz="4000" dirty="0" smtClean="0"/>
          </a:p>
          <a:p>
            <a:pPr eaLnBrk="1" hangingPunct="1"/>
            <a:r>
              <a:rPr lang="zh-CN" altLang="en-US" sz="4000" dirty="0" smtClean="0"/>
              <a:t>虫咬伤的及时处置</a:t>
            </a:r>
            <a:endParaRPr lang="en-US" altLang="zh-CN" sz="4000" dirty="0" smtClean="0"/>
          </a:p>
          <a:p>
            <a:pPr eaLnBrk="1" hangingPunct="1"/>
            <a:r>
              <a:rPr lang="zh-CN" altLang="en-US" sz="3600" dirty="0" smtClean="0"/>
              <a:t>自然灾害（地震、水灾）的医疗救助</a:t>
            </a:r>
            <a:endParaRPr lang="en-US" altLang="zh-CN" sz="3600" dirty="0" smtClean="0"/>
          </a:p>
          <a:p>
            <a:pPr eaLnBrk="1" hangingPunct="1"/>
            <a:r>
              <a:rPr lang="zh-CN" altLang="en-US" sz="4000" dirty="0" smtClean="0"/>
              <a:t>电击伤的处置</a:t>
            </a:r>
            <a:endParaRPr lang="en-US" altLang="zh-CN" sz="4000" dirty="0" smtClean="0"/>
          </a:p>
          <a:p>
            <a:pPr eaLnBrk="1" hangingPunct="1"/>
            <a:r>
              <a:rPr lang="zh-CN" altLang="en-US" sz="4000" dirty="0" smtClean="0"/>
              <a:t>紧急止血法</a:t>
            </a:r>
          </a:p>
          <a:p>
            <a:pPr eaLnBrk="1" hangingPunct="1"/>
            <a:r>
              <a:rPr lang="zh-CN" altLang="en-US" sz="4000" dirty="0" smtClean="0"/>
              <a:t>烧烫伤的家庭处置</a:t>
            </a:r>
            <a:endParaRPr lang="en-US" altLang="zh-CN" sz="4000" dirty="0" smtClean="0"/>
          </a:p>
          <a:p>
            <a:pPr eaLnBrk="1" hangingPunct="1"/>
            <a:r>
              <a:rPr lang="zh-CN" altLang="en-US" sz="4000" dirty="0" smtClean="0"/>
              <a:t>异物卡喉的紧急处理</a:t>
            </a:r>
            <a:endParaRPr lang="en-US" altLang="zh-CN" sz="4000" dirty="0" smtClean="0"/>
          </a:p>
          <a:p>
            <a:pPr eaLnBrk="1" hangingPunct="1"/>
            <a:endParaRPr lang="en-US" altLang="zh-CN" sz="4000" dirty="0" smtClean="0"/>
          </a:p>
          <a:p>
            <a:pPr eaLnBrk="1" hangingPunct="1"/>
            <a:endParaRPr lang="zh-CN" altLang="en-US" sz="4000" dirty="0" smtClean="0"/>
          </a:p>
          <a:p>
            <a:pPr eaLnBrk="1" hangingPunct="1"/>
            <a:endParaRPr lang="zh-CN" alt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p:txBody>
          <a:bodyPr/>
          <a:lstStyle/>
          <a:p>
            <a:pPr eaLnBrk="1" hangingPunct="1"/>
            <a:r>
              <a:rPr lang="en-US" altLang="zh-CN" smtClean="0">
                <a:solidFill>
                  <a:srgbClr val="FF5050"/>
                </a:solidFill>
              </a:rPr>
              <a:t>1.</a:t>
            </a:r>
            <a:r>
              <a:rPr lang="zh-CN" altLang="en-US" smtClean="0">
                <a:solidFill>
                  <a:srgbClr val="FF5050"/>
                </a:solidFill>
              </a:rPr>
              <a:t>不会游泳者的溺水自救</a:t>
            </a:r>
          </a:p>
        </p:txBody>
      </p:sp>
      <p:sp>
        <p:nvSpPr>
          <p:cNvPr id="22531" name="Rectangle 3"/>
          <p:cNvSpPr>
            <a:spLocks noGrp="1" noChangeArrowheads="1"/>
          </p:cNvSpPr>
          <p:nvPr>
            <p:ph type="body" idx="1"/>
          </p:nvPr>
        </p:nvSpPr>
        <p:spPr/>
        <p:txBody>
          <a:bodyPr/>
          <a:lstStyle/>
          <a:p>
            <a:pPr eaLnBrk="1" hangingPunct="1">
              <a:lnSpc>
                <a:spcPct val="90000"/>
              </a:lnSpc>
            </a:pPr>
            <a:endParaRPr lang="en-US" altLang="zh-CN" dirty="0" smtClean="0">
              <a:solidFill>
                <a:srgbClr val="FF5050"/>
              </a:solidFill>
            </a:endParaRPr>
          </a:p>
          <a:p>
            <a:pPr eaLnBrk="1" hangingPunct="1">
              <a:lnSpc>
                <a:spcPct val="90000"/>
              </a:lnSpc>
            </a:pPr>
            <a:r>
              <a:rPr lang="en-US" altLang="zh-CN" dirty="0" smtClean="0"/>
              <a:t>(1)</a:t>
            </a:r>
            <a:r>
              <a:rPr lang="zh-CN" altLang="en-US" dirty="0" smtClean="0"/>
              <a:t>落水后不要心慌意乱，一定要</a:t>
            </a:r>
            <a:r>
              <a:rPr lang="zh-CN" altLang="en-US" dirty="0" smtClean="0">
                <a:solidFill>
                  <a:srgbClr val="FF0000"/>
                </a:solidFill>
              </a:rPr>
              <a:t>保持头脑清醒</a:t>
            </a:r>
            <a:r>
              <a:rPr lang="zh-CN" altLang="en-US" dirty="0" smtClean="0"/>
              <a:t>。</a:t>
            </a:r>
          </a:p>
          <a:p>
            <a:pPr eaLnBrk="1" hangingPunct="1">
              <a:lnSpc>
                <a:spcPct val="90000"/>
              </a:lnSpc>
            </a:pPr>
            <a:r>
              <a:rPr lang="en-US" altLang="zh-CN" dirty="0" smtClean="0"/>
              <a:t>(2)</a:t>
            </a:r>
            <a:r>
              <a:rPr lang="zh-CN" altLang="en-US" dirty="0" smtClean="0"/>
              <a:t>冷静地采取头顶向后，口向上方，将口鼻露出水面，此时就能进行呼吸。</a:t>
            </a:r>
            <a:r>
              <a:rPr lang="en-US" altLang="zh-CN" dirty="0" smtClean="0"/>
              <a:t>(3)</a:t>
            </a:r>
            <a:r>
              <a:rPr lang="zh-CN" altLang="en-US" dirty="0" smtClean="0"/>
              <a:t>呼气要浅，吸气宜深，尽可能使身体浮于水面，以等待他人抢救。</a:t>
            </a:r>
            <a:r>
              <a:rPr lang="en-US" altLang="zh-CN" dirty="0" smtClean="0"/>
              <a:t>(4)</a:t>
            </a:r>
            <a:r>
              <a:rPr lang="zh-CN" altLang="en-US" dirty="0" smtClean="0"/>
              <a:t>切记：千万</a:t>
            </a:r>
            <a:r>
              <a:rPr lang="zh-CN" altLang="en-US" dirty="0" smtClean="0">
                <a:solidFill>
                  <a:srgbClr val="7030A0"/>
                </a:solidFill>
              </a:rPr>
              <a:t>不能</a:t>
            </a:r>
            <a:r>
              <a:rPr lang="zh-CN" altLang="en-US" dirty="0" smtClean="0">
                <a:solidFill>
                  <a:srgbClr val="C00000"/>
                </a:solidFill>
              </a:rPr>
              <a:t>将手上举或拼命挣</a:t>
            </a:r>
            <a:r>
              <a:rPr lang="zh-CN" altLang="en-US" dirty="0" smtClean="0"/>
              <a:t>扎，因为这样反而容易使人下沉。</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p:txBody>
          <a:bodyPr/>
          <a:lstStyle/>
          <a:p>
            <a:pPr eaLnBrk="1" hangingPunct="1"/>
            <a:r>
              <a:rPr lang="en-US" altLang="zh-CN" smtClean="0">
                <a:solidFill>
                  <a:srgbClr val="FF5050"/>
                </a:solidFill>
              </a:rPr>
              <a:t>2</a:t>
            </a:r>
            <a:r>
              <a:rPr lang="zh-CN" altLang="en-US" smtClean="0">
                <a:solidFill>
                  <a:srgbClr val="FF5050"/>
                </a:solidFill>
              </a:rPr>
              <a:t>．会游泳者的溺水自救</a:t>
            </a:r>
          </a:p>
        </p:txBody>
      </p:sp>
      <p:sp>
        <p:nvSpPr>
          <p:cNvPr id="23555" name="Rectangle 5"/>
          <p:cNvSpPr>
            <a:spLocks noGrp="1" noChangeArrowheads="1"/>
          </p:cNvSpPr>
          <p:nvPr>
            <p:ph sz="half" idx="1"/>
          </p:nvPr>
        </p:nvSpPr>
        <p:spPr>
          <a:xfrm>
            <a:off x="0" y="2133600"/>
            <a:ext cx="4038600" cy="4114800"/>
          </a:xfrm>
        </p:spPr>
        <p:txBody>
          <a:bodyPr/>
          <a:lstStyle/>
          <a:p>
            <a:pPr eaLnBrk="1" hangingPunct="1"/>
            <a:r>
              <a:rPr lang="zh-CN" altLang="en-US" sz="2400" smtClean="0">
                <a:solidFill>
                  <a:schemeClr val="hlink"/>
                </a:solidFill>
              </a:rPr>
              <a:t>会游泳者溺水一般是由于肌痉挛所致，应平心静气，及时呼人援救。</a:t>
            </a:r>
            <a:r>
              <a:rPr lang="zh-CN" altLang="en-US" sz="2400" smtClean="0">
                <a:solidFill>
                  <a:schemeClr val="hlink"/>
                </a:solidFill>
                <a:latin typeface="宋体" pitchFamily="2" charset="-122"/>
              </a:rPr>
              <a:t>   </a:t>
            </a:r>
            <a:endParaRPr lang="zh-CN" altLang="en-US" sz="2400" smtClean="0">
              <a:solidFill>
                <a:schemeClr val="hlink"/>
              </a:solidFill>
            </a:endParaRPr>
          </a:p>
          <a:p>
            <a:pPr eaLnBrk="1" hangingPunct="1"/>
            <a:r>
              <a:rPr lang="zh-CN" altLang="en-US" sz="2400" smtClean="0">
                <a:solidFill>
                  <a:schemeClr val="hlink"/>
                </a:solidFill>
              </a:rPr>
              <a:t>一次发作之后，同一部位可以再次抽筋，所以对疼痛处要充分按摩并慢慢游向岸边，上岸后最好再按摩和热敷患处。</a:t>
            </a:r>
            <a:r>
              <a:rPr lang="zh-CN" altLang="en-US" sz="2400" smtClean="0">
                <a:solidFill>
                  <a:schemeClr val="hlink"/>
                </a:solidFill>
                <a:latin typeface="宋体" pitchFamily="2" charset="-122"/>
              </a:rPr>
              <a:t> </a:t>
            </a:r>
            <a:endParaRPr lang="zh-CN" altLang="en-US" sz="2400" smtClean="0">
              <a:solidFill>
                <a:schemeClr val="hlink"/>
              </a:solidFill>
            </a:endParaRPr>
          </a:p>
        </p:txBody>
      </p:sp>
      <p:pic>
        <p:nvPicPr>
          <p:cNvPr id="23556" name="图片 6" descr="IMG_256"/>
          <p:cNvPicPr>
            <a:picLocks noGrp="1" noChangeAspect="1" noChangeArrowheads="1"/>
          </p:cNvPicPr>
          <p:nvPr>
            <p:ph sz="half" idx="2"/>
          </p:nvPr>
        </p:nvPicPr>
        <p:blipFill>
          <a:blip r:embed="rId2" cstate="print"/>
          <a:srcRect/>
          <a:stretch>
            <a:fillRect/>
          </a:stretch>
        </p:blipFill>
        <p:spPr>
          <a:xfrm>
            <a:off x="3962400" y="1524000"/>
            <a:ext cx="5029200" cy="4778375"/>
          </a:xfrm>
          <a:noFill/>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a:xfrm>
            <a:off x="457200" y="274638"/>
            <a:ext cx="8229600" cy="765175"/>
          </a:xfrm>
        </p:spPr>
        <p:txBody>
          <a:bodyPr/>
          <a:lstStyle/>
          <a:p>
            <a:pPr eaLnBrk="1" hangingPunct="1"/>
            <a:r>
              <a:rPr lang="zh-CN" altLang="en-US" smtClean="0"/>
              <a:t>施救溺水者 </a:t>
            </a:r>
          </a:p>
        </p:txBody>
      </p:sp>
      <p:sp>
        <p:nvSpPr>
          <p:cNvPr id="24579" name="Rectangle 3"/>
          <p:cNvSpPr>
            <a:spLocks noGrp="1" noChangeArrowheads="1"/>
          </p:cNvSpPr>
          <p:nvPr>
            <p:ph type="body" sz="half" idx="1"/>
          </p:nvPr>
        </p:nvSpPr>
        <p:spPr>
          <a:xfrm>
            <a:off x="457200" y="1524000"/>
            <a:ext cx="4038600" cy="4953000"/>
          </a:xfrm>
        </p:spPr>
        <p:txBody>
          <a:bodyPr/>
          <a:lstStyle/>
          <a:p>
            <a:pPr eaLnBrk="1" hangingPunct="1">
              <a:lnSpc>
                <a:spcPct val="80000"/>
              </a:lnSpc>
              <a:buFont typeface="Wingdings" pitchFamily="2" charset="2"/>
              <a:buNone/>
            </a:pPr>
            <a:r>
              <a:rPr lang="en-US" altLang="zh-CN" sz="2000" dirty="0" smtClean="0"/>
              <a:t>(</a:t>
            </a:r>
            <a:r>
              <a:rPr lang="en-US" altLang="zh-CN" sz="2200" dirty="0" smtClean="0">
                <a:latin typeface="仿宋" pitchFamily="49" charset="-122"/>
                <a:ea typeface="仿宋" pitchFamily="49" charset="-122"/>
              </a:rPr>
              <a:t>1)</a:t>
            </a:r>
            <a:r>
              <a:rPr lang="zh-CN" altLang="en-US" sz="2200" dirty="0" smtClean="0">
                <a:latin typeface="仿宋" pitchFamily="49" charset="-122"/>
                <a:ea typeface="仿宋" pitchFamily="49" charset="-122"/>
              </a:rPr>
              <a:t>对筋疲力尽的溺水者，</a:t>
            </a:r>
            <a:r>
              <a:rPr lang="zh-CN" altLang="en-US" sz="2200" dirty="0" smtClean="0">
                <a:solidFill>
                  <a:srgbClr val="0070C0"/>
                </a:solidFill>
                <a:latin typeface="仿宋" pitchFamily="49" charset="-122"/>
                <a:ea typeface="仿宋" pitchFamily="49" charset="-122"/>
              </a:rPr>
              <a:t>救护者可从头部接近</a:t>
            </a:r>
            <a:r>
              <a:rPr lang="zh-CN" altLang="en-US" sz="2200" dirty="0" smtClean="0">
                <a:latin typeface="仿宋" pitchFamily="49" charset="-122"/>
                <a:ea typeface="仿宋" pitchFamily="49" charset="-122"/>
              </a:rPr>
              <a:t>。    </a:t>
            </a:r>
          </a:p>
          <a:p>
            <a:pPr eaLnBrk="1" hangingPunct="1">
              <a:lnSpc>
                <a:spcPct val="80000"/>
              </a:lnSpc>
              <a:buFont typeface="Wingdings" pitchFamily="2" charset="2"/>
              <a:buNone/>
            </a:pPr>
            <a:r>
              <a:rPr lang="en-US" altLang="zh-CN" sz="2200" dirty="0" smtClean="0">
                <a:latin typeface="仿宋" pitchFamily="49" charset="-122"/>
                <a:ea typeface="仿宋" pitchFamily="49" charset="-122"/>
              </a:rPr>
              <a:t>(2)</a:t>
            </a:r>
            <a:r>
              <a:rPr lang="zh-CN" altLang="en-US" sz="2200" dirty="0" smtClean="0">
                <a:latin typeface="仿宋" pitchFamily="49" charset="-122"/>
                <a:ea typeface="仿宋" pitchFamily="49" charset="-122"/>
              </a:rPr>
              <a:t>对神志清醒的溺水者，救护者应从背后接近，用一只手从背后抱住溺水者的头颈，另一只手抓住溺水者的手臂游向岸边。    </a:t>
            </a:r>
          </a:p>
          <a:p>
            <a:pPr eaLnBrk="1" hangingPunct="1">
              <a:lnSpc>
                <a:spcPct val="80000"/>
              </a:lnSpc>
              <a:buFont typeface="Wingdings" pitchFamily="2" charset="2"/>
              <a:buNone/>
            </a:pPr>
            <a:r>
              <a:rPr lang="en-US" altLang="zh-CN" sz="2200" dirty="0" smtClean="0">
                <a:latin typeface="仿宋" pitchFamily="49" charset="-122"/>
                <a:ea typeface="仿宋" pitchFamily="49" charset="-122"/>
              </a:rPr>
              <a:t>(3)</a:t>
            </a:r>
            <a:r>
              <a:rPr lang="zh-CN" altLang="en-US" sz="2200" dirty="0" smtClean="0">
                <a:latin typeface="仿宋" pitchFamily="49" charset="-122"/>
                <a:ea typeface="仿宋" pitchFamily="49" charset="-122"/>
              </a:rPr>
              <a:t>如救护者游泳技术不熟练，则最好携带救生圈、木板或用小船进行救护，或投下绳索、竹竿等，使溺水者握住再拖带上岸。    </a:t>
            </a:r>
          </a:p>
          <a:p>
            <a:pPr eaLnBrk="1" hangingPunct="1">
              <a:lnSpc>
                <a:spcPct val="80000"/>
              </a:lnSpc>
              <a:buFont typeface="Wingdings" pitchFamily="2" charset="2"/>
              <a:buNone/>
            </a:pPr>
            <a:r>
              <a:rPr lang="en-US" altLang="zh-CN" sz="2200" dirty="0" smtClean="0">
                <a:latin typeface="仿宋" pitchFamily="49" charset="-122"/>
                <a:ea typeface="仿宋" pitchFamily="49" charset="-122"/>
              </a:rPr>
              <a:t>(4)</a:t>
            </a:r>
            <a:r>
              <a:rPr lang="zh-CN" altLang="en-US" sz="2200" dirty="0" smtClean="0">
                <a:latin typeface="仿宋" pitchFamily="49" charset="-122"/>
                <a:ea typeface="仿宋" pitchFamily="49" charset="-122"/>
              </a:rPr>
              <a:t>救援时要注意，防止被溺水者紧抱缠身而双双发生危险。如被抱住，不要相互拖拉，应放手自沉，使溺水者手松开，再进行救护。 </a:t>
            </a:r>
          </a:p>
        </p:txBody>
      </p:sp>
      <p:pic>
        <p:nvPicPr>
          <p:cNvPr id="24580" name="图片 7" descr="IMG_256"/>
          <p:cNvPicPr>
            <a:picLocks noGrp="1" noChangeAspect="1" noChangeArrowheads="1"/>
          </p:cNvPicPr>
          <p:nvPr>
            <p:ph type="body" sz="half" idx="2"/>
          </p:nvPr>
        </p:nvPicPr>
        <p:blipFill>
          <a:blip r:embed="rId2" cstate="print"/>
          <a:srcRect/>
          <a:stretch>
            <a:fillRect/>
          </a:stretch>
        </p:blipFill>
        <p:spPr>
          <a:xfrm>
            <a:off x="4495800" y="2667000"/>
            <a:ext cx="4495800" cy="3308350"/>
          </a:xfrm>
          <a:noFill/>
        </p:spPr>
      </p:pic>
      <p:sp>
        <p:nvSpPr>
          <p:cNvPr id="14343" name="Text Box 7"/>
          <p:cNvSpPr txBox="1">
            <a:spLocks noChangeArrowheads="1"/>
          </p:cNvSpPr>
          <p:nvPr/>
        </p:nvSpPr>
        <p:spPr bwMode="auto">
          <a:xfrm>
            <a:off x="381000" y="990600"/>
            <a:ext cx="8534400" cy="336550"/>
          </a:xfrm>
          <a:prstGeom prst="rect">
            <a:avLst/>
          </a:prstGeom>
          <a:noFill/>
          <a:ln w="9525">
            <a:noFill/>
            <a:miter lim="800000"/>
            <a:headEnd/>
            <a:tailEnd/>
          </a:ln>
          <a:effectLst/>
        </p:spPr>
        <p:txBody>
          <a:bodyPr>
            <a:spAutoFit/>
          </a:bodyPr>
          <a:lstStyle/>
          <a:p>
            <a:pPr>
              <a:lnSpc>
                <a:spcPct val="80000"/>
              </a:lnSpc>
              <a:spcBef>
                <a:spcPct val="20000"/>
              </a:spcBef>
              <a:buClr>
                <a:schemeClr val="hlink"/>
              </a:buClr>
              <a:buSzPct val="120000"/>
              <a:defRPr/>
            </a:pPr>
            <a:r>
              <a:rPr lang="zh-CN" altLang="en-US" sz="2000" dirty="0">
                <a:solidFill>
                  <a:srgbClr val="FF5050"/>
                </a:solidFill>
                <a:effectLst>
                  <a:outerShdw blurRad="38100" dist="38100" dir="2700000" algn="tl">
                    <a:srgbClr val="000000"/>
                  </a:outerShdw>
                </a:effectLst>
              </a:rPr>
              <a:t>救护者应镇静，尽可能脱去衣裤，尤其要脱去鞋靴，迅速游到溺水者附近。</a:t>
            </a:r>
            <a:endParaRPr lang="zh-CN" altLang="en-US" sz="2000"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Rot="1" noChangeArrowheads="1"/>
          </p:cNvSpPr>
          <p:nvPr>
            <p:ph type="title"/>
          </p:nvPr>
        </p:nvSpPr>
        <p:spPr/>
        <p:txBody>
          <a:bodyPr/>
          <a:lstStyle/>
          <a:p>
            <a:pPr eaLnBrk="1" hangingPunct="1"/>
            <a:r>
              <a:rPr lang="zh-CN" altLang="en-US" smtClean="0"/>
              <a:t>溺水者岸上急救</a:t>
            </a:r>
          </a:p>
        </p:txBody>
      </p:sp>
      <p:sp>
        <p:nvSpPr>
          <p:cNvPr id="25603" name="Rectangle 8"/>
          <p:cNvSpPr>
            <a:spLocks noGrp="1" noChangeArrowheads="1"/>
          </p:cNvSpPr>
          <p:nvPr>
            <p:ph type="body" sz="half" idx="1"/>
          </p:nvPr>
        </p:nvSpPr>
        <p:spPr>
          <a:xfrm>
            <a:off x="152400" y="1981200"/>
            <a:ext cx="5105400" cy="4876800"/>
          </a:xfrm>
        </p:spPr>
        <p:txBody>
          <a:bodyPr/>
          <a:lstStyle/>
          <a:p>
            <a:pPr eaLnBrk="1" hangingPunct="1">
              <a:lnSpc>
                <a:spcPct val="80000"/>
              </a:lnSpc>
              <a:buFont typeface="Wingdings" pitchFamily="2" charset="2"/>
              <a:buNone/>
            </a:pPr>
            <a:r>
              <a:rPr lang="en-US" altLang="zh-CN" sz="800" dirty="0" smtClean="0">
                <a:solidFill>
                  <a:srgbClr val="FF5050"/>
                </a:solidFill>
              </a:rPr>
              <a:t> </a:t>
            </a:r>
            <a:r>
              <a:rPr lang="zh-CN" altLang="en-US" sz="1800" dirty="0" smtClean="0">
                <a:solidFill>
                  <a:srgbClr val="FF5050"/>
                </a:solidFill>
              </a:rPr>
              <a:t>开通气道：</a:t>
            </a:r>
            <a:r>
              <a:rPr lang="zh-CN" altLang="en-US" sz="1800" dirty="0" smtClean="0"/>
              <a:t>将溺水者救上岸后立即解开溺水者的</a:t>
            </a:r>
          </a:p>
          <a:p>
            <a:pPr eaLnBrk="1" hangingPunct="1">
              <a:lnSpc>
                <a:spcPct val="80000"/>
              </a:lnSpc>
              <a:buFont typeface="Wingdings" pitchFamily="2" charset="2"/>
              <a:buNone/>
            </a:pPr>
            <a:r>
              <a:rPr lang="zh-CN" altLang="en-US" sz="1800" dirty="0" smtClean="0"/>
              <a:t>衣服和腰带，清除溺水者口鼻淤泥、杂草、呕吐</a:t>
            </a:r>
          </a:p>
          <a:p>
            <a:pPr eaLnBrk="1" hangingPunct="1">
              <a:lnSpc>
                <a:spcPct val="80000"/>
              </a:lnSpc>
              <a:buFont typeface="Wingdings" pitchFamily="2" charset="2"/>
              <a:buNone/>
            </a:pPr>
            <a:r>
              <a:rPr lang="zh-CN" altLang="en-US" sz="1800" dirty="0" smtClean="0"/>
              <a:t>物等，如有活动假牙，应取出，以免坠入气管内。</a:t>
            </a:r>
          </a:p>
          <a:p>
            <a:pPr eaLnBrk="1" hangingPunct="1">
              <a:lnSpc>
                <a:spcPct val="80000"/>
              </a:lnSpc>
              <a:buFont typeface="Wingdings" pitchFamily="2" charset="2"/>
              <a:buNone/>
            </a:pPr>
            <a:r>
              <a:rPr lang="zh-CN" altLang="en-US" sz="1800" dirty="0" smtClean="0"/>
              <a:t>如果发现溺水者喉部有阻塞物，则可将溺水者脸</a:t>
            </a:r>
          </a:p>
          <a:p>
            <a:pPr eaLnBrk="1" hangingPunct="1">
              <a:lnSpc>
                <a:spcPct val="80000"/>
              </a:lnSpc>
              <a:buFont typeface="Wingdings" pitchFamily="2" charset="2"/>
              <a:buNone/>
            </a:pPr>
            <a:r>
              <a:rPr lang="zh-CN" altLang="en-US" sz="1800" dirty="0" smtClean="0"/>
              <a:t>部转向下方，在其后背用力一拍，将阻塞物拍出</a:t>
            </a:r>
          </a:p>
          <a:p>
            <a:pPr eaLnBrk="1" hangingPunct="1">
              <a:lnSpc>
                <a:spcPct val="80000"/>
              </a:lnSpc>
              <a:buFont typeface="Wingdings" pitchFamily="2" charset="2"/>
              <a:buNone/>
            </a:pPr>
            <a:r>
              <a:rPr lang="zh-CN" altLang="en-US" sz="1800" dirty="0" smtClean="0"/>
              <a:t>气管。如果溺水者牙关紧闭，口难张开，救生者</a:t>
            </a:r>
          </a:p>
          <a:p>
            <a:pPr eaLnBrk="1" hangingPunct="1">
              <a:lnSpc>
                <a:spcPct val="80000"/>
              </a:lnSpc>
              <a:buFont typeface="Wingdings" pitchFamily="2" charset="2"/>
              <a:buNone/>
            </a:pPr>
            <a:r>
              <a:rPr lang="zh-CN" altLang="en-US" sz="1800" dirty="0" smtClean="0"/>
              <a:t>可在其身后，用两手拇指顶住溺水者的下颌关节</a:t>
            </a:r>
          </a:p>
          <a:p>
            <a:pPr eaLnBrk="1" hangingPunct="1">
              <a:lnSpc>
                <a:spcPct val="80000"/>
              </a:lnSpc>
              <a:buFont typeface="Wingdings" pitchFamily="2" charset="2"/>
              <a:buNone/>
            </a:pPr>
            <a:r>
              <a:rPr lang="zh-CN" altLang="en-US" sz="1800" dirty="0" smtClean="0"/>
              <a:t>用力前推，同时用两手食指和中指向下扳其下颌</a:t>
            </a:r>
          </a:p>
          <a:p>
            <a:pPr eaLnBrk="1" hangingPunct="1">
              <a:lnSpc>
                <a:spcPct val="80000"/>
              </a:lnSpc>
              <a:buFont typeface="Wingdings" pitchFamily="2" charset="2"/>
              <a:buNone/>
            </a:pPr>
            <a:r>
              <a:rPr lang="zh-CN" altLang="en-US" sz="1800" dirty="0" smtClean="0"/>
              <a:t>骨，将口掰开。为防止已张开的口再闭上，可将</a:t>
            </a:r>
          </a:p>
          <a:p>
            <a:pPr eaLnBrk="1" hangingPunct="1">
              <a:lnSpc>
                <a:spcPct val="80000"/>
              </a:lnSpc>
              <a:buFont typeface="Wingdings" pitchFamily="2" charset="2"/>
              <a:buNone/>
            </a:pPr>
            <a:r>
              <a:rPr lang="zh-CN" altLang="en-US" sz="1800" dirty="0" smtClean="0"/>
              <a:t>小木棒放在溺水者匕下牙床之间。</a:t>
            </a:r>
            <a:r>
              <a:rPr lang="zh-CN" altLang="en-US" sz="1800" dirty="0" smtClean="0">
                <a:solidFill>
                  <a:srgbClr val="FF0000"/>
                </a:solidFill>
              </a:rPr>
              <a:t>使头颈后伸，</a:t>
            </a:r>
          </a:p>
          <a:p>
            <a:pPr eaLnBrk="1" hangingPunct="1">
              <a:lnSpc>
                <a:spcPct val="80000"/>
              </a:lnSpc>
              <a:buFont typeface="Wingdings" pitchFamily="2" charset="2"/>
              <a:buNone/>
            </a:pPr>
            <a:r>
              <a:rPr lang="zh-CN" altLang="en-US" sz="1800" dirty="0" smtClean="0">
                <a:solidFill>
                  <a:srgbClr val="FF0000"/>
                </a:solidFill>
              </a:rPr>
              <a:t>打开气道，有条件者给予吸氧。</a:t>
            </a:r>
            <a:r>
              <a:rPr lang="zh-CN" altLang="en-US" sz="1200" dirty="0" smtClean="0">
                <a:solidFill>
                  <a:srgbClr val="FF0000"/>
                </a:solidFill>
                <a:latin typeface="Arial" pitchFamily="34" charset="0"/>
              </a:rPr>
              <a:t> </a:t>
            </a:r>
            <a:endParaRPr lang="zh-CN" altLang="en-US" sz="1200" dirty="0" smtClean="0">
              <a:solidFill>
                <a:srgbClr val="FF0000"/>
              </a:solidFill>
            </a:endParaRPr>
          </a:p>
        </p:txBody>
      </p:sp>
      <p:sp>
        <p:nvSpPr>
          <p:cNvPr id="25604" name="Rectangle 10"/>
          <p:cNvSpPr>
            <a:spLocks noGrp="1" noChangeArrowheads="1"/>
          </p:cNvSpPr>
          <p:nvPr>
            <p:ph type="body" sz="half" idx="2"/>
          </p:nvPr>
        </p:nvSpPr>
        <p:spPr>
          <a:xfrm>
            <a:off x="6932613" y="1600200"/>
            <a:ext cx="1754187" cy="4525963"/>
          </a:xfrm>
        </p:spPr>
        <p:txBody>
          <a:bodyPr/>
          <a:lstStyle/>
          <a:p>
            <a:pPr eaLnBrk="1" hangingPunct="1">
              <a:lnSpc>
                <a:spcPct val="80000"/>
              </a:lnSpc>
            </a:pPr>
            <a:endParaRPr lang="zh-CN" altLang="zh-CN" sz="800" smtClean="0"/>
          </a:p>
        </p:txBody>
      </p:sp>
      <p:sp>
        <p:nvSpPr>
          <p:cNvPr id="16393" name="Text Box 9"/>
          <p:cNvSpPr txBox="1">
            <a:spLocks noChangeArrowheads="1"/>
          </p:cNvSpPr>
          <p:nvPr/>
        </p:nvSpPr>
        <p:spPr bwMode="auto">
          <a:xfrm>
            <a:off x="228600" y="1295400"/>
            <a:ext cx="7010400" cy="366713"/>
          </a:xfrm>
          <a:prstGeom prst="rect">
            <a:avLst/>
          </a:prstGeom>
          <a:noFill/>
          <a:ln w="9525">
            <a:noFill/>
            <a:miter lim="800000"/>
            <a:headEnd/>
            <a:tailEnd/>
          </a:ln>
          <a:effectLst/>
        </p:spPr>
        <p:txBody>
          <a:bodyPr>
            <a:spAutoFit/>
          </a:bodyPr>
          <a:lstStyle/>
          <a:p>
            <a:pPr>
              <a:spcBef>
                <a:spcPct val="50000"/>
              </a:spcBef>
              <a:defRPr/>
            </a:pPr>
            <a:r>
              <a:rPr lang="zh-CN" altLang="en-US" dirty="0">
                <a:solidFill>
                  <a:srgbClr val="FF5050"/>
                </a:solidFill>
                <a:effectLst>
                  <a:outerShdw blurRad="38100" dist="38100" dir="2700000" algn="tl">
                    <a:srgbClr val="000000"/>
                  </a:outerShdw>
                </a:effectLst>
              </a:rPr>
              <a:t>第一目击者发现溺水者后立即拨打</a:t>
            </a:r>
            <a:r>
              <a:rPr lang="en-US" altLang="zh-CN" dirty="0">
                <a:solidFill>
                  <a:srgbClr val="FF5050"/>
                </a:solidFill>
                <a:effectLst>
                  <a:outerShdw blurRad="38100" dist="38100" dir="2700000" algn="tl">
                    <a:srgbClr val="000000"/>
                  </a:outerShdw>
                </a:effectLst>
              </a:rPr>
              <a:t>120</a:t>
            </a:r>
            <a:r>
              <a:rPr lang="zh-CN" altLang="en-US" dirty="0">
                <a:solidFill>
                  <a:srgbClr val="FF5050"/>
                </a:solidFill>
                <a:effectLst>
                  <a:outerShdw blurRad="38100" dist="38100" dir="2700000" algn="tl">
                    <a:srgbClr val="000000"/>
                  </a:outerShdw>
                </a:effectLst>
              </a:rPr>
              <a:t>请求医疗急救。</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Rot="1" noChangeArrowheads="1"/>
          </p:cNvSpPr>
          <p:nvPr>
            <p:ph type="title"/>
          </p:nvPr>
        </p:nvSpPr>
        <p:spPr>
          <a:xfrm>
            <a:off x="457200" y="274638"/>
            <a:ext cx="8229600" cy="639762"/>
          </a:xfrm>
        </p:spPr>
        <p:txBody>
          <a:bodyPr>
            <a:normAutofit fontScale="90000"/>
          </a:bodyPr>
          <a:lstStyle/>
          <a:p>
            <a:pPr eaLnBrk="1" fontAlgn="auto" hangingPunct="1">
              <a:spcAft>
                <a:spcPts val="0"/>
              </a:spcAft>
              <a:defRPr/>
            </a:pPr>
            <a:r>
              <a:rPr lang="zh-CN" altLang="en-US"/>
              <a:t>溺水者岸上急救</a:t>
            </a:r>
          </a:p>
        </p:txBody>
      </p:sp>
      <p:sp>
        <p:nvSpPr>
          <p:cNvPr id="26627" name="Rectangle 5"/>
          <p:cNvSpPr>
            <a:spLocks noGrp="1" noChangeArrowheads="1"/>
          </p:cNvSpPr>
          <p:nvPr>
            <p:ph type="body" sz="half" idx="1"/>
          </p:nvPr>
        </p:nvSpPr>
        <p:spPr>
          <a:xfrm>
            <a:off x="0" y="1905000"/>
            <a:ext cx="3505200" cy="4038600"/>
          </a:xfrm>
        </p:spPr>
        <p:txBody>
          <a:bodyPr/>
          <a:lstStyle/>
          <a:p>
            <a:pPr eaLnBrk="1" hangingPunct="1">
              <a:lnSpc>
                <a:spcPct val="80000"/>
              </a:lnSpc>
              <a:buFont typeface="Wingdings" pitchFamily="2" charset="2"/>
              <a:buNone/>
            </a:pPr>
            <a:r>
              <a:rPr lang="zh-CN" altLang="en-US" sz="3200" smtClean="0">
                <a:solidFill>
                  <a:srgbClr val="FF5050"/>
                </a:solidFill>
              </a:rPr>
              <a:t>控水：</a:t>
            </a:r>
            <a:r>
              <a:rPr lang="zh-CN" altLang="en-US" sz="2000" smtClean="0"/>
              <a:t>救护人员一腿跪地，另一腿屈膝，将溺水者俯卧于屈膝的大腿上，借体位迫使吸入呼吸道和胃内的水流出（膝顶法）</a:t>
            </a:r>
          </a:p>
          <a:p>
            <a:pPr eaLnBrk="1" hangingPunct="1">
              <a:lnSpc>
                <a:spcPct val="80000"/>
              </a:lnSpc>
              <a:buFont typeface="Wingdings" pitchFamily="2" charset="2"/>
              <a:buNone/>
            </a:pPr>
            <a:endParaRPr lang="zh-CN" altLang="en-US" sz="3200" smtClean="0"/>
          </a:p>
          <a:p>
            <a:pPr eaLnBrk="1" hangingPunct="1">
              <a:lnSpc>
                <a:spcPct val="80000"/>
              </a:lnSpc>
              <a:buFont typeface="Wingdings" pitchFamily="2" charset="2"/>
              <a:buNone/>
            </a:pPr>
            <a:endParaRPr lang="zh-CN" altLang="en-US" sz="3200" smtClean="0"/>
          </a:p>
          <a:p>
            <a:pPr eaLnBrk="1" hangingPunct="1">
              <a:lnSpc>
                <a:spcPct val="80000"/>
              </a:lnSpc>
              <a:buFont typeface="Wingdings" pitchFamily="2" charset="2"/>
              <a:buNone/>
            </a:pPr>
            <a:endParaRPr lang="zh-CN" altLang="en-US" sz="3200" smtClean="0"/>
          </a:p>
          <a:p>
            <a:pPr eaLnBrk="1" hangingPunct="1">
              <a:lnSpc>
                <a:spcPct val="80000"/>
              </a:lnSpc>
              <a:buFont typeface="Wingdings" pitchFamily="2" charset="2"/>
              <a:buNone/>
            </a:pPr>
            <a:endParaRPr lang="zh-CN" altLang="en-US" sz="3200" smtClean="0"/>
          </a:p>
          <a:p>
            <a:pPr eaLnBrk="1" hangingPunct="1">
              <a:lnSpc>
                <a:spcPct val="80000"/>
              </a:lnSpc>
              <a:buFont typeface="Wingdings" pitchFamily="2" charset="2"/>
              <a:buNone/>
            </a:pPr>
            <a:r>
              <a:rPr lang="zh-CN" altLang="en-US" sz="3200" smtClean="0"/>
              <a:t>时间以</a:t>
            </a:r>
            <a:r>
              <a:rPr lang="en-US" altLang="zh-CN" sz="3200" smtClean="0"/>
              <a:t>1</a:t>
            </a:r>
            <a:r>
              <a:rPr lang="zh-CN" altLang="en-US" sz="3200" smtClean="0"/>
              <a:t>分钟为宜。</a:t>
            </a:r>
          </a:p>
        </p:txBody>
      </p:sp>
      <p:pic>
        <p:nvPicPr>
          <p:cNvPr id="26628" name="图片 4" descr="IMG_256"/>
          <p:cNvPicPr>
            <a:picLocks noChangeAspect="1" noChangeArrowheads="1"/>
          </p:cNvPicPr>
          <p:nvPr/>
        </p:nvPicPr>
        <p:blipFill>
          <a:blip r:embed="rId2" cstate="print"/>
          <a:srcRect/>
          <a:stretch>
            <a:fillRect/>
          </a:stretch>
        </p:blipFill>
        <p:spPr bwMode="auto">
          <a:xfrm>
            <a:off x="3886200" y="2133600"/>
            <a:ext cx="4762500" cy="4143375"/>
          </a:xfrm>
          <a:prstGeom prst="rect">
            <a:avLst/>
          </a:prstGeom>
          <a:noFill/>
          <a:ln w="9525">
            <a:noFill/>
            <a:miter lim="800000"/>
            <a:headEnd/>
            <a:tailEnd/>
          </a:ln>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p:txBody>
          <a:bodyPr/>
          <a:lstStyle/>
          <a:p>
            <a:pPr eaLnBrk="1" hangingPunct="1"/>
            <a:r>
              <a:rPr lang="zh-CN" altLang="en-US" smtClean="0"/>
              <a:t>溺水者岸上急救</a:t>
            </a:r>
          </a:p>
        </p:txBody>
      </p:sp>
      <p:sp>
        <p:nvSpPr>
          <p:cNvPr id="27651" name="Rectangle 3"/>
          <p:cNvSpPr>
            <a:spLocks noGrp="1" noChangeArrowheads="1"/>
          </p:cNvSpPr>
          <p:nvPr>
            <p:ph type="body" idx="1"/>
          </p:nvPr>
        </p:nvSpPr>
        <p:spPr/>
        <p:txBody>
          <a:bodyPr/>
          <a:lstStyle/>
          <a:p>
            <a:pPr eaLnBrk="1" hangingPunct="1"/>
            <a:r>
              <a:rPr lang="zh-CN" altLang="en-US" dirty="0" smtClean="0"/>
              <a:t>心肺复苏</a:t>
            </a:r>
            <a:r>
              <a:rPr lang="en-US" altLang="zh-CN" dirty="0" smtClean="0"/>
              <a:t>CPR</a:t>
            </a:r>
            <a:r>
              <a:rPr lang="zh-CN" altLang="en-US" dirty="0" smtClean="0"/>
              <a:t>（关键、重要）</a:t>
            </a:r>
          </a:p>
          <a:p>
            <a:pPr eaLnBrk="1" hangingPunct="1"/>
            <a:r>
              <a:rPr lang="en-US" altLang="zh-CN" dirty="0" smtClean="0"/>
              <a:t>C-B-A</a:t>
            </a:r>
          </a:p>
          <a:p>
            <a:pPr eaLnBrk="1" hangingPunct="1"/>
            <a:endParaRPr lang="en-US" altLang="zh-CN" dirty="0" smtClean="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Rot="1" noChangeArrowheads="1"/>
          </p:cNvSpPr>
          <p:nvPr>
            <p:ph type="body" idx="1"/>
          </p:nvPr>
        </p:nvSpPr>
        <p:spPr>
          <a:xfrm>
            <a:off x="1371600" y="2133600"/>
            <a:ext cx="5867400" cy="3200400"/>
          </a:xfrm>
        </p:spPr>
        <p:txBody>
          <a:bodyPr/>
          <a:lstStyle/>
          <a:p>
            <a:pPr eaLnBrk="1" hangingPunct="1">
              <a:buFont typeface="Wingdings" pitchFamily="2" charset="2"/>
              <a:buNone/>
            </a:pPr>
            <a:r>
              <a:rPr lang="zh-CN" altLang="en-US" sz="5400" dirty="0" smtClean="0">
                <a:solidFill>
                  <a:srgbClr val="0070C0"/>
                </a:solidFill>
              </a:rPr>
              <a:t>虫咬伤自救、他救</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p:cNvSpPr>
            <a:spLocks noGrp="1" noRot="1" noChangeArrowheads="1"/>
          </p:cNvSpPr>
          <p:nvPr>
            <p:ph type="title"/>
          </p:nvPr>
        </p:nvSpPr>
        <p:spPr/>
        <p:txBody>
          <a:bodyPr/>
          <a:lstStyle/>
          <a:p>
            <a:pPr eaLnBrk="1" hangingPunct="1"/>
            <a:r>
              <a:rPr lang="zh-CN" altLang="en-US" dirty="0" smtClean="0">
                <a:solidFill>
                  <a:srgbClr val="0070C0"/>
                </a:solidFill>
              </a:rPr>
              <a:t>虫咬伤自救</a:t>
            </a:r>
          </a:p>
        </p:txBody>
      </p:sp>
      <p:sp>
        <p:nvSpPr>
          <p:cNvPr id="34819" name="Rectangle 5"/>
          <p:cNvSpPr>
            <a:spLocks noGrp="1" noRot="1" noChangeArrowheads="1"/>
          </p:cNvSpPr>
          <p:nvPr>
            <p:ph type="body" idx="1"/>
          </p:nvPr>
        </p:nvSpPr>
        <p:spPr/>
        <p:txBody>
          <a:bodyPr/>
          <a:lstStyle/>
          <a:p>
            <a:pPr eaLnBrk="1" hangingPunct="1"/>
            <a:r>
              <a:rPr lang="zh-CN" altLang="en-US" dirty="0" smtClean="0"/>
              <a:t>首先，不要惊慌乱跑，剧烈活动会使血液循环加快，加速人体对毒素的吸收，加重中毒症状；</a:t>
            </a:r>
          </a:p>
          <a:p>
            <a:pPr eaLnBrk="1" hangingPunct="1"/>
            <a:r>
              <a:rPr lang="zh-CN" altLang="en-US" dirty="0" smtClean="0"/>
              <a:t>随后要迅速用止血带或细绳在距伤口</a:t>
            </a:r>
            <a:r>
              <a:rPr lang="en-US" altLang="zh-CN" dirty="0" smtClean="0"/>
              <a:t>5</a:t>
            </a:r>
            <a:r>
              <a:rPr lang="zh-CN" altLang="en-US" dirty="0" smtClean="0"/>
              <a:t>至</a:t>
            </a:r>
            <a:r>
              <a:rPr lang="en-US" altLang="zh-CN" dirty="0" smtClean="0"/>
              <a:t>10</a:t>
            </a:r>
            <a:r>
              <a:rPr lang="zh-CN" altLang="en-US" dirty="0" smtClean="0"/>
              <a:t>厘米处捆扎，阻止毒素在体内扩散，再用口吸出毒液，用清水或茶水冲洗伤口，并迅速到医院抢救。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p:txBody>
          <a:bodyPr/>
          <a:lstStyle/>
          <a:p>
            <a:pPr eaLnBrk="1" hangingPunct="1"/>
            <a:r>
              <a:rPr lang="zh-CN" altLang="en-US" dirty="0" smtClean="0">
                <a:solidFill>
                  <a:srgbClr val="0070C0"/>
                </a:solidFill>
              </a:rPr>
              <a:t>户外蛇咬伤预防、急救 </a:t>
            </a:r>
          </a:p>
        </p:txBody>
      </p:sp>
      <p:sp>
        <p:nvSpPr>
          <p:cNvPr id="35843" name="Rectangle 3"/>
          <p:cNvSpPr>
            <a:spLocks noGrp="1" noRot="1" noChangeArrowheads="1"/>
          </p:cNvSpPr>
          <p:nvPr>
            <p:ph type="body" idx="1"/>
          </p:nvPr>
        </p:nvSpPr>
        <p:spPr>
          <a:xfrm>
            <a:off x="152400" y="1676400"/>
            <a:ext cx="8540750" cy="3886200"/>
          </a:xfrm>
        </p:spPr>
        <p:txBody>
          <a:bodyPr/>
          <a:lstStyle/>
          <a:p>
            <a:pPr eaLnBrk="1" hangingPunct="1">
              <a:lnSpc>
                <a:spcPct val="80000"/>
              </a:lnSpc>
              <a:buFont typeface="Wingdings" pitchFamily="2" charset="2"/>
              <a:buNone/>
            </a:pPr>
            <a:r>
              <a:rPr lang="zh-CN" altLang="en-US" sz="2400" smtClean="0"/>
              <a:t>预防：</a:t>
            </a:r>
            <a:r>
              <a:rPr lang="zh-CN" altLang="en-US" sz="1000" smtClean="0"/>
              <a:t/>
            </a:r>
            <a:br>
              <a:rPr lang="zh-CN" altLang="en-US" sz="1000" smtClean="0"/>
            </a:br>
            <a:endParaRPr lang="zh-CN" altLang="en-US" sz="1000" smtClean="0"/>
          </a:p>
          <a:p>
            <a:pPr eaLnBrk="1" hangingPunct="1">
              <a:lnSpc>
                <a:spcPct val="80000"/>
              </a:lnSpc>
            </a:pPr>
            <a:r>
              <a:rPr lang="en-US" altLang="zh-CN" sz="1600" smtClean="0"/>
              <a:t>1</a:t>
            </a:r>
            <a:r>
              <a:rPr lang="zh-CN" altLang="en-US" sz="1600" smtClean="0"/>
              <a:t>、在野外行走时，扎好裤脚，穿好鞋袜</a:t>
            </a:r>
            <a:r>
              <a:rPr lang="en-US" altLang="zh-CN" sz="1600" smtClean="0"/>
              <a:t>(</a:t>
            </a:r>
            <a:r>
              <a:rPr lang="zh-CN" altLang="en-US" sz="1600" smtClean="0"/>
              <a:t>莫穿凉鞋</a:t>
            </a:r>
            <a:r>
              <a:rPr lang="en-US" altLang="zh-CN" sz="1600" smtClean="0"/>
              <a:t>)</a:t>
            </a:r>
            <a:r>
              <a:rPr lang="zh-CN" altLang="en-US" sz="1600" smtClean="0"/>
              <a:t>。</a:t>
            </a:r>
            <a:br>
              <a:rPr lang="zh-CN" altLang="en-US" sz="1600" smtClean="0"/>
            </a:br>
            <a:endParaRPr lang="zh-CN" altLang="en-US" sz="1600" smtClean="0"/>
          </a:p>
          <a:p>
            <a:pPr eaLnBrk="1" hangingPunct="1">
              <a:lnSpc>
                <a:spcPct val="80000"/>
              </a:lnSpc>
            </a:pPr>
            <a:r>
              <a:rPr lang="en-US" altLang="zh-CN" sz="1600" smtClean="0"/>
              <a:t>2</a:t>
            </a:r>
            <a:r>
              <a:rPr lang="zh-CN" altLang="en-US" sz="1600" smtClean="0"/>
              <a:t>、在草丛中行走时，手持一棍棒，边走边打草，起到打草惊蛇的作用。</a:t>
            </a:r>
            <a:br>
              <a:rPr lang="zh-CN" altLang="en-US" sz="1600" smtClean="0"/>
            </a:br>
            <a:endParaRPr lang="zh-CN" altLang="en-US" sz="1600" smtClean="0"/>
          </a:p>
          <a:p>
            <a:pPr eaLnBrk="1" hangingPunct="1">
              <a:lnSpc>
                <a:spcPct val="80000"/>
              </a:lnSpc>
            </a:pPr>
            <a:r>
              <a:rPr lang="en-US" altLang="zh-CN" sz="1600" smtClean="0"/>
              <a:t>3</a:t>
            </a:r>
            <a:r>
              <a:rPr lang="zh-CN" altLang="en-US" sz="1600" smtClean="0"/>
              <a:t>、夜行应持手电筒照明</a:t>
            </a:r>
            <a:br>
              <a:rPr lang="zh-CN" altLang="en-US" sz="1600" smtClean="0"/>
            </a:br>
            <a:endParaRPr lang="zh-CN" altLang="en-US" sz="1600" smtClean="0"/>
          </a:p>
          <a:p>
            <a:pPr eaLnBrk="1" hangingPunct="1">
              <a:lnSpc>
                <a:spcPct val="80000"/>
              </a:lnSpc>
            </a:pPr>
            <a:r>
              <a:rPr lang="en-US" altLang="zh-CN" sz="1600" smtClean="0"/>
              <a:t>4</a:t>
            </a:r>
            <a:r>
              <a:rPr lang="zh-CN" altLang="en-US" sz="1600" smtClean="0"/>
              <a:t>、野外露营时应将附近之长草，泥洞，石穴清除，以防蛇类躲藏。</a:t>
            </a:r>
            <a:br>
              <a:rPr lang="zh-CN" altLang="en-US" sz="1600" smtClean="0"/>
            </a:br>
            <a:endParaRPr lang="zh-CN" altLang="en-US" sz="1600" smtClean="0"/>
          </a:p>
          <a:p>
            <a:pPr eaLnBrk="1" hangingPunct="1">
              <a:lnSpc>
                <a:spcPct val="80000"/>
              </a:lnSpc>
            </a:pPr>
            <a:r>
              <a:rPr lang="en-US" altLang="zh-CN" sz="1600" smtClean="0"/>
              <a:t>5</a:t>
            </a:r>
            <a:r>
              <a:rPr lang="zh-CN" altLang="en-US" sz="1600" smtClean="0"/>
              <a:t>、关好帐篷门。</a:t>
            </a:r>
            <a:br>
              <a:rPr lang="zh-CN" altLang="en-US" sz="1600" smtClean="0"/>
            </a:br>
            <a:endParaRPr lang="zh-CN" altLang="en-US" sz="1600" smtClean="0"/>
          </a:p>
          <a:p>
            <a:pPr eaLnBrk="1" hangingPunct="1">
              <a:lnSpc>
                <a:spcPct val="80000"/>
              </a:lnSpc>
            </a:pPr>
            <a:r>
              <a:rPr lang="en-US" altLang="zh-CN" sz="1600" smtClean="0"/>
              <a:t>6</a:t>
            </a:r>
            <a:r>
              <a:rPr lang="zh-CN" altLang="en-US" sz="1600" smtClean="0"/>
              <a:t>、常备蛇药，以防万一！</a:t>
            </a:r>
            <a:br>
              <a:rPr lang="zh-CN" altLang="en-US" sz="1600" smtClean="0"/>
            </a:br>
            <a:endParaRPr lang="zh-CN" altLang="en-US" sz="1600" smtClean="0"/>
          </a:p>
          <a:p>
            <a:pPr eaLnBrk="1" hangingPunct="1">
              <a:lnSpc>
                <a:spcPct val="80000"/>
              </a:lnSpc>
            </a:pPr>
            <a:r>
              <a:rPr lang="en-US" altLang="zh-CN" sz="1600" smtClean="0"/>
              <a:t>7</a:t>
            </a:r>
            <a:r>
              <a:rPr lang="zh-CN" altLang="en-US" sz="1600" smtClean="0"/>
              <a:t>、遇见毒蛇，应远道绕行，若被蛇追逐时，应向山坡跑，或忽左忽右地转弯跑，切勿直</a:t>
            </a:r>
          </a:p>
          <a:p>
            <a:pPr eaLnBrk="1" hangingPunct="1">
              <a:lnSpc>
                <a:spcPct val="80000"/>
              </a:lnSpc>
              <a:buFont typeface="Wingdings" pitchFamily="2" charset="2"/>
              <a:buNone/>
            </a:pPr>
            <a:r>
              <a:rPr lang="zh-CN" altLang="en-US" sz="1600" smtClean="0"/>
              <a:t>跑或直向下坡跑。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p:txBody>
          <a:bodyPr/>
          <a:lstStyle/>
          <a:p>
            <a:pPr eaLnBrk="1" hangingPunct="1"/>
            <a:r>
              <a:rPr lang="zh-CN" altLang="en-US" dirty="0" smtClean="0">
                <a:solidFill>
                  <a:srgbClr val="0070C0"/>
                </a:solidFill>
              </a:rPr>
              <a:t>户外蛇咬伤</a:t>
            </a:r>
            <a:r>
              <a:rPr lang="zh-CN" altLang="en-US" dirty="0" smtClean="0">
                <a:solidFill>
                  <a:srgbClr val="FF0000"/>
                </a:solidFill>
              </a:rPr>
              <a:t>急救</a:t>
            </a:r>
          </a:p>
        </p:txBody>
      </p:sp>
      <p:sp>
        <p:nvSpPr>
          <p:cNvPr id="36867" name="Rectangle 3"/>
          <p:cNvSpPr>
            <a:spLocks noGrp="1" noRot="1" noChangeArrowheads="1"/>
          </p:cNvSpPr>
          <p:nvPr>
            <p:ph type="body" idx="1"/>
          </p:nvPr>
        </p:nvSpPr>
        <p:spPr/>
        <p:txBody>
          <a:bodyPr/>
          <a:lstStyle/>
          <a:p>
            <a:pPr eaLnBrk="1" hangingPunct="1">
              <a:lnSpc>
                <a:spcPct val="90000"/>
              </a:lnSpc>
            </a:pPr>
            <a:r>
              <a:rPr lang="en-US" altLang="zh-CN" sz="2800" dirty="0" smtClean="0"/>
              <a:t>1</a:t>
            </a:r>
            <a:r>
              <a:rPr lang="zh-CN" altLang="en-US" sz="2800" dirty="0" smtClean="0"/>
              <a:t>、分清是有毒蛇还是无毒蛇咬伤</a:t>
            </a:r>
            <a:br>
              <a:rPr lang="zh-CN" altLang="en-US" sz="2800" dirty="0" smtClean="0"/>
            </a:br>
            <a:r>
              <a:rPr lang="zh-CN" altLang="en-US" sz="2800" dirty="0" smtClean="0"/>
              <a:t>目击者</a:t>
            </a:r>
            <a:r>
              <a:rPr lang="en-US" altLang="zh-CN" sz="2800" dirty="0" smtClean="0"/>
              <a:t>/</a:t>
            </a:r>
            <a:r>
              <a:rPr lang="zh-CN" altLang="en-US" sz="2800" dirty="0" smtClean="0"/>
              <a:t>被咬者如果有足够知识，应该能够从蛇的外形看出来是哪种蛇，进而知道有毒还是没有毒。</a:t>
            </a:r>
            <a:br>
              <a:rPr lang="zh-CN" altLang="en-US" sz="2800" dirty="0" smtClean="0"/>
            </a:br>
            <a:r>
              <a:rPr lang="zh-CN" altLang="en-US" sz="2800" dirty="0" smtClean="0"/>
              <a:t>从伤口情况也可以判断：毒蛇咬伤通常见一个或两个或三个比较大而深的牙痕。</a:t>
            </a:r>
            <a:br>
              <a:rPr lang="zh-CN" altLang="en-US" sz="2800" dirty="0" smtClean="0"/>
            </a:br>
            <a:r>
              <a:rPr lang="zh-CN" altLang="en-US" sz="2800" dirty="0" smtClean="0"/>
              <a:t>无毒蛇咬伤常见四排细小牙痕。但一些情况下伤口可能模糊不清。</a:t>
            </a:r>
          </a:p>
          <a:p>
            <a:pPr eaLnBrk="1" hangingPunct="1">
              <a:lnSpc>
                <a:spcPct val="90000"/>
              </a:lnSpc>
            </a:pPr>
            <a:r>
              <a:rPr lang="zh-CN" altLang="en-US" sz="2800" dirty="0" smtClean="0">
                <a:solidFill>
                  <a:srgbClr val="0070C0"/>
                </a:solidFill>
              </a:rPr>
              <a:t>不能确切判断是否毒蛇咬伤，都应按毒蛇咬伤进行观察和处理。</a:t>
            </a:r>
            <a:r>
              <a:rPr lang="zh-CN" altLang="en-US" sz="2800" dirty="0" smtClean="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a:xfrm>
            <a:off x="304800" y="0"/>
            <a:ext cx="8153400" cy="838200"/>
          </a:xfrm>
        </p:spPr>
        <p:txBody>
          <a:bodyPr/>
          <a:lstStyle/>
          <a:p>
            <a:r>
              <a:rPr lang="zh-CN" altLang="en-US" dirty="0" smtClean="0"/>
              <a:t>现场救护</a:t>
            </a:r>
          </a:p>
        </p:txBody>
      </p:sp>
      <p:sp>
        <p:nvSpPr>
          <p:cNvPr id="8195" name="内容占位符 2"/>
          <p:cNvSpPr>
            <a:spLocks noGrp="1"/>
          </p:cNvSpPr>
          <p:nvPr>
            <p:ph sz="quarter" idx="1"/>
          </p:nvPr>
        </p:nvSpPr>
        <p:spPr>
          <a:xfrm>
            <a:off x="457200" y="1066800"/>
            <a:ext cx="8153400" cy="5410200"/>
          </a:xfrm>
        </p:spPr>
        <p:txBody>
          <a:bodyPr/>
          <a:lstStyle/>
          <a:p>
            <a:r>
              <a:rPr lang="zh-CN" altLang="en-US" dirty="0" smtClean="0"/>
              <a:t>救命的黄金时间：</a:t>
            </a:r>
            <a:endParaRPr lang="en-US" altLang="zh-CN" dirty="0" smtClean="0"/>
          </a:p>
          <a:p>
            <a:r>
              <a:rPr lang="zh-CN" altLang="en-US" dirty="0" smtClean="0"/>
              <a:t>心跳呼吸骤停后人体各组织器官缺氧耐受时间：</a:t>
            </a:r>
            <a:endParaRPr lang="en-US" altLang="zh-CN" dirty="0" smtClean="0"/>
          </a:p>
          <a:p>
            <a:pPr>
              <a:buFont typeface="Wingdings 2" pitchFamily="18" charset="2"/>
              <a:buNone/>
            </a:pPr>
            <a:r>
              <a:rPr lang="en-US" altLang="zh-CN" dirty="0" smtClean="0"/>
              <a:t>          </a:t>
            </a:r>
            <a:r>
              <a:rPr lang="zh-CN" altLang="en-US" dirty="0" smtClean="0"/>
              <a:t>大脑：</a:t>
            </a:r>
            <a:r>
              <a:rPr lang="en-US" altLang="zh-CN" dirty="0" smtClean="0"/>
              <a:t>4-6min</a:t>
            </a:r>
          </a:p>
          <a:p>
            <a:pPr>
              <a:buFont typeface="Wingdings 2" pitchFamily="18" charset="2"/>
              <a:buNone/>
            </a:pPr>
            <a:r>
              <a:rPr lang="en-US" altLang="zh-CN" dirty="0" smtClean="0"/>
              <a:t>          </a:t>
            </a:r>
            <a:r>
              <a:rPr lang="zh-CN" altLang="en-US" dirty="0" smtClean="0"/>
              <a:t>心脏：</a:t>
            </a:r>
            <a:r>
              <a:rPr lang="en-US" altLang="zh-CN" dirty="0" smtClean="0"/>
              <a:t>25min</a:t>
            </a:r>
          </a:p>
          <a:p>
            <a:pPr>
              <a:buFont typeface="Wingdings 2" pitchFamily="18" charset="2"/>
              <a:buNone/>
            </a:pPr>
            <a:r>
              <a:rPr lang="en-US" altLang="zh-CN" dirty="0" smtClean="0"/>
              <a:t>          </a:t>
            </a:r>
            <a:r>
              <a:rPr lang="zh-CN" altLang="en-US" dirty="0" smtClean="0"/>
              <a:t>肺：</a:t>
            </a:r>
            <a:r>
              <a:rPr lang="en-US" altLang="zh-CN" dirty="0" smtClean="0"/>
              <a:t>30min </a:t>
            </a:r>
          </a:p>
          <a:p>
            <a:pPr>
              <a:buFont typeface="Wingdings 2" pitchFamily="18" charset="2"/>
              <a:buNone/>
            </a:pPr>
            <a:r>
              <a:rPr lang="en-US" altLang="zh-CN" dirty="0" smtClean="0"/>
              <a:t>          </a:t>
            </a:r>
            <a:r>
              <a:rPr lang="zh-CN" altLang="en-US" dirty="0" smtClean="0"/>
              <a:t>肌肉：</a:t>
            </a:r>
            <a:r>
              <a:rPr lang="en-US" altLang="zh-CN" dirty="0" smtClean="0"/>
              <a:t>50-60min</a:t>
            </a:r>
          </a:p>
          <a:p>
            <a:pPr>
              <a:buFont typeface="Wingdings 2" pitchFamily="18" charset="2"/>
              <a:buNone/>
            </a:pPr>
            <a:endParaRPr lang="en-US" altLang="zh-CN" dirty="0" smtClean="0"/>
          </a:p>
          <a:p>
            <a:pPr>
              <a:buFont typeface="Wingdings 2" pitchFamily="18" charset="2"/>
              <a:buNone/>
            </a:pPr>
            <a:r>
              <a:rPr lang="zh-CN" altLang="en-US" sz="2400" u="sng" dirty="0" smtClean="0">
                <a:hlinkClick r:id="rId2"/>
              </a:rPr>
              <a:t>心脏</a:t>
            </a:r>
            <a:r>
              <a:rPr lang="zh-CN" altLang="en-US" sz="2400" dirty="0" smtClean="0"/>
              <a:t>跳动停止者，如在</a:t>
            </a:r>
            <a:r>
              <a:rPr lang="en-US" altLang="zh-CN" sz="2400" dirty="0" smtClean="0"/>
              <a:t>4</a:t>
            </a:r>
            <a:r>
              <a:rPr lang="zh-CN" altLang="en-US" sz="2400" dirty="0" smtClean="0"/>
              <a:t>分钟内实施初步的心肺复苏，简称</a:t>
            </a:r>
            <a:r>
              <a:rPr lang="en-US" altLang="zh-CN" sz="2400" dirty="0" smtClean="0"/>
              <a:t>CPR</a:t>
            </a:r>
            <a:r>
              <a:rPr lang="zh-CN" altLang="en-US" sz="2400" dirty="0" smtClean="0"/>
              <a:t>，在</a:t>
            </a:r>
            <a:r>
              <a:rPr lang="en-US" altLang="zh-CN" sz="2400" dirty="0" smtClean="0"/>
              <a:t>8</a:t>
            </a:r>
            <a:r>
              <a:rPr lang="zh-CN" altLang="en-US" sz="2400" dirty="0" smtClean="0"/>
              <a:t>分钟内由专业人员进一步心脏救生，死而复生的可能性最大</a:t>
            </a:r>
            <a:endParaRPr lang="en-US" altLang="zh-CN" sz="2400" dirty="0" smtClean="0"/>
          </a:p>
          <a:p>
            <a:pPr>
              <a:buFont typeface="Wingdings 2" pitchFamily="18" charset="2"/>
              <a:buNone/>
            </a:pPr>
            <a:r>
              <a:rPr lang="zh-CN" altLang="en-US" sz="2400" dirty="0" smtClean="0"/>
              <a:t>时间就是生命，发生急症时</a:t>
            </a:r>
            <a:r>
              <a:rPr lang="en-US" altLang="zh-CN" sz="2400" dirty="0" smtClean="0"/>
              <a:t>CPR</a:t>
            </a:r>
            <a:r>
              <a:rPr lang="zh-CN" altLang="en-US" sz="2400" dirty="0" smtClean="0"/>
              <a:t>实施及时可以挽救生命。</a:t>
            </a:r>
            <a:endParaRPr lang="zh-CN" altLang="en-US"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a:xfrm>
            <a:off x="228600" y="381000"/>
            <a:ext cx="8540750" cy="1143000"/>
          </a:xfrm>
        </p:spPr>
        <p:txBody>
          <a:bodyPr/>
          <a:lstStyle/>
          <a:p>
            <a:pPr eaLnBrk="1" hangingPunct="1"/>
            <a:r>
              <a:rPr lang="zh-CN" altLang="en-US" dirty="0" smtClean="0">
                <a:solidFill>
                  <a:srgbClr val="0070C0"/>
                </a:solidFill>
              </a:rPr>
              <a:t>户外蛇咬伤</a:t>
            </a:r>
            <a:r>
              <a:rPr lang="zh-CN" altLang="en-US" dirty="0" smtClean="0">
                <a:solidFill>
                  <a:srgbClr val="FF0000"/>
                </a:solidFill>
              </a:rPr>
              <a:t>急救</a:t>
            </a:r>
          </a:p>
        </p:txBody>
      </p:sp>
      <p:sp>
        <p:nvSpPr>
          <p:cNvPr id="37891" name="Rectangle 3"/>
          <p:cNvSpPr>
            <a:spLocks noGrp="1" noRot="1" noChangeArrowheads="1"/>
          </p:cNvSpPr>
          <p:nvPr>
            <p:ph type="body" idx="1"/>
          </p:nvPr>
        </p:nvSpPr>
        <p:spPr>
          <a:xfrm>
            <a:off x="304800" y="1447800"/>
            <a:ext cx="8540750" cy="4876800"/>
          </a:xfrm>
        </p:spPr>
        <p:txBody>
          <a:bodyPr/>
          <a:lstStyle/>
          <a:p>
            <a:pPr eaLnBrk="1" hangingPunct="1">
              <a:lnSpc>
                <a:spcPct val="80000"/>
              </a:lnSpc>
            </a:pPr>
            <a:r>
              <a:rPr lang="en-US" altLang="zh-CN" sz="2400" dirty="0" smtClean="0"/>
              <a:t>①</a:t>
            </a:r>
            <a:r>
              <a:rPr lang="zh-CN" altLang="en-US" sz="2400" dirty="0" smtClean="0"/>
              <a:t>呼叫</a:t>
            </a:r>
            <a:r>
              <a:rPr lang="en-US" altLang="zh-CN" sz="2400" dirty="0" smtClean="0"/>
              <a:t>120</a:t>
            </a:r>
            <a:r>
              <a:rPr lang="zh-CN" altLang="en-US" sz="2400" dirty="0" smtClean="0"/>
              <a:t>：拨打</a:t>
            </a:r>
            <a:r>
              <a:rPr lang="en-US" altLang="zh-CN" sz="2400" dirty="0" smtClean="0"/>
              <a:t>120</a:t>
            </a:r>
            <a:r>
              <a:rPr lang="zh-CN" altLang="en-US" sz="2400" dirty="0" smtClean="0"/>
              <a:t>急救电话</a:t>
            </a:r>
          </a:p>
          <a:p>
            <a:pPr eaLnBrk="1" hangingPunct="1">
              <a:lnSpc>
                <a:spcPct val="80000"/>
              </a:lnSpc>
            </a:pPr>
            <a:r>
              <a:rPr lang="zh-CN" altLang="en-US" sz="2400" dirty="0" smtClean="0"/>
              <a:t>②移离现场：受伤或被激怒的毒蛇可能会反复咬人，所以，要立即远离现场。若有机会可将蛇打死，但不要打击蛇的头部，应将伤员与蛇一起带入医院。</a:t>
            </a:r>
          </a:p>
          <a:p>
            <a:pPr eaLnBrk="1" hangingPunct="1">
              <a:lnSpc>
                <a:spcPct val="80000"/>
              </a:lnSpc>
            </a:pPr>
            <a:r>
              <a:rPr lang="zh-CN" altLang="en-US" sz="2400" dirty="0" smtClean="0"/>
              <a:t>③限制活动：保持冷静，限制被咬伤肢体的活动。让受伤部位保持低于心脏的水平，可延缓蛇毒的吸收。</a:t>
            </a:r>
          </a:p>
          <a:p>
            <a:pPr eaLnBrk="1" hangingPunct="1">
              <a:lnSpc>
                <a:spcPct val="80000"/>
              </a:lnSpc>
            </a:pPr>
            <a:r>
              <a:rPr lang="zh-CN" altLang="en-US" sz="2400" dirty="0" smtClean="0"/>
              <a:t>④立即结扎：用两指宽的绷带或布条紧缠在伤口上方的近心端上，绷带与皮肤间以能够旋转一个手指为宜（以免组织缺血坏死）。</a:t>
            </a:r>
          </a:p>
          <a:p>
            <a:pPr eaLnBrk="1" hangingPunct="1">
              <a:lnSpc>
                <a:spcPct val="80000"/>
              </a:lnSpc>
            </a:pPr>
            <a:r>
              <a:rPr lang="zh-CN" altLang="en-US" sz="2400" dirty="0" smtClean="0"/>
              <a:t>⑤清创排毒：用肥皂水或清水清洁伤口，有条件者可用</a:t>
            </a:r>
            <a:r>
              <a:rPr lang="en-US" altLang="zh-CN" sz="2400" dirty="0" smtClean="0"/>
              <a:t>1:5000</a:t>
            </a:r>
            <a:r>
              <a:rPr lang="zh-CN" altLang="en-US" sz="2400" dirty="0" smtClean="0"/>
              <a:t>高锰酸钾溶液清洗，如有毒牙残留应尽快去除。用吸奶器、火罐或塑料瓶在伤口处持续吸引。如有条件，也可以内服或外敷蛇药。</a:t>
            </a:r>
          </a:p>
          <a:p>
            <a:pPr eaLnBrk="1" hangingPunct="1">
              <a:lnSpc>
                <a:spcPct val="80000"/>
              </a:lnSpc>
            </a:pPr>
            <a:r>
              <a:rPr lang="zh-CN" altLang="en-US" sz="2400" dirty="0" smtClean="0"/>
              <a:t>⑥平稳送院：当伤员中毒症状明显时，应在进行上述措施的同时，立即用车或担架将伤员平稳地送入医院。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a:xfrm>
            <a:off x="304800" y="304800"/>
            <a:ext cx="8540750" cy="1143000"/>
          </a:xfrm>
        </p:spPr>
        <p:txBody>
          <a:bodyPr/>
          <a:lstStyle/>
          <a:p>
            <a:pPr eaLnBrk="1" hangingPunct="1"/>
            <a:r>
              <a:rPr lang="zh-CN" altLang="en-US" smtClean="0"/>
              <a:t>蜂蜇伤 </a:t>
            </a:r>
          </a:p>
        </p:txBody>
      </p:sp>
      <p:sp>
        <p:nvSpPr>
          <p:cNvPr id="38915" name="Rectangle 3"/>
          <p:cNvSpPr>
            <a:spLocks noGrp="1" noRot="1" noChangeArrowheads="1"/>
          </p:cNvSpPr>
          <p:nvPr>
            <p:ph type="body" idx="1"/>
          </p:nvPr>
        </p:nvSpPr>
        <p:spPr>
          <a:xfrm>
            <a:off x="304800" y="1524000"/>
            <a:ext cx="8540750" cy="3886200"/>
          </a:xfrm>
        </p:spPr>
        <p:txBody>
          <a:bodyPr/>
          <a:lstStyle/>
          <a:p>
            <a:pPr eaLnBrk="1" hangingPunct="1"/>
            <a:r>
              <a:rPr lang="en-US" altLang="zh-CN" dirty="0" smtClean="0"/>
              <a:t>1.</a:t>
            </a:r>
            <a:r>
              <a:rPr lang="zh-CN" altLang="en-US" dirty="0" smtClean="0"/>
              <a:t>被蜂蜇伤后，其毒针会留在皮肤内，必须用消毒针将叮在肉内的断刺剔出，然后用力掐住被蜇伤的部分，用嘴反复吸吮，以吸出毒素。在伤口涂些</a:t>
            </a:r>
            <a:r>
              <a:rPr lang="zh-CN" altLang="en-US" dirty="0" smtClean="0">
                <a:solidFill>
                  <a:srgbClr val="FF0000"/>
                </a:solidFill>
              </a:rPr>
              <a:t>氨水、小苏打水</a:t>
            </a:r>
            <a:r>
              <a:rPr lang="zh-CN" altLang="en-US" dirty="0" smtClean="0"/>
              <a:t>或</a:t>
            </a:r>
            <a:r>
              <a:rPr lang="zh-CN" altLang="en-US" dirty="0" smtClean="0">
                <a:solidFill>
                  <a:srgbClr val="FF0000"/>
                </a:solidFill>
              </a:rPr>
              <a:t>肥皂水</a:t>
            </a:r>
            <a:r>
              <a:rPr lang="zh-CN" altLang="en-US" dirty="0" smtClean="0"/>
              <a:t>来中和毒素。 </a:t>
            </a:r>
          </a:p>
          <a:p>
            <a:pPr eaLnBrk="1" hangingPunct="1"/>
            <a:r>
              <a:rPr lang="en-US" altLang="zh-CN" dirty="0" smtClean="0"/>
              <a:t>2.</a:t>
            </a:r>
            <a:r>
              <a:rPr lang="zh-CN" altLang="en-US" dirty="0" smtClean="0"/>
              <a:t>万一发生休克，在通知急救中心或去医院的途中，要进行</a:t>
            </a:r>
            <a:r>
              <a:rPr lang="en-US" altLang="zh-CN" dirty="0" smtClean="0"/>
              <a:t>CPR</a:t>
            </a:r>
          </a:p>
        </p:txBody>
      </p:sp>
      <p:sp>
        <p:nvSpPr>
          <p:cNvPr id="38916" name="Text Box 4"/>
          <p:cNvSpPr txBox="1">
            <a:spLocks noChangeArrowheads="1"/>
          </p:cNvSpPr>
          <p:nvPr/>
        </p:nvSpPr>
        <p:spPr bwMode="auto">
          <a:xfrm>
            <a:off x="381000" y="4724400"/>
            <a:ext cx="8001000" cy="830997"/>
          </a:xfrm>
          <a:prstGeom prst="rect">
            <a:avLst/>
          </a:prstGeom>
          <a:noFill/>
          <a:ln w="9525">
            <a:noFill/>
            <a:miter lim="800000"/>
            <a:headEnd/>
            <a:tailEnd/>
          </a:ln>
        </p:spPr>
        <p:txBody>
          <a:bodyPr wrap="square">
            <a:spAutoFit/>
          </a:bodyPr>
          <a:lstStyle/>
          <a:p>
            <a:pPr>
              <a:spcBef>
                <a:spcPct val="50000"/>
              </a:spcBef>
            </a:pPr>
            <a:r>
              <a:rPr lang="zh-CN" altLang="en-US" sz="2400" dirty="0">
                <a:solidFill>
                  <a:srgbClr val="FF0000"/>
                </a:solidFill>
              </a:rPr>
              <a:t>蜂类中除了黄蜂毒性为碱性外其余均为酸性</a:t>
            </a:r>
            <a:r>
              <a:rPr lang="zh-CN" altLang="en-US" sz="2400" dirty="0"/>
              <a:t>。黄蜂用用</a:t>
            </a:r>
            <a:r>
              <a:rPr lang="zh-CN" altLang="en-US" sz="2400" dirty="0">
                <a:solidFill>
                  <a:srgbClr val="FF0000"/>
                </a:solidFill>
              </a:rPr>
              <a:t>碘酒</a:t>
            </a:r>
            <a:r>
              <a:rPr lang="zh-CN" altLang="en-US" sz="2400" dirty="0"/>
              <a:t>、</a:t>
            </a:r>
            <a:r>
              <a:rPr lang="zh-CN" altLang="en-US" sz="2400" dirty="0">
                <a:solidFill>
                  <a:srgbClr val="FF0000"/>
                </a:solidFill>
              </a:rPr>
              <a:t>酒精</a:t>
            </a:r>
            <a:r>
              <a:rPr lang="zh-CN" altLang="en-US" sz="2400" dirty="0"/>
              <a:t>消毒伤口 可消除毒性</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rrowheads="1"/>
          </p:cNvSpPr>
          <p:nvPr>
            <p:ph type="title"/>
          </p:nvPr>
        </p:nvSpPr>
        <p:spPr>
          <a:xfrm>
            <a:off x="228600" y="304800"/>
            <a:ext cx="8540750" cy="1143000"/>
          </a:xfrm>
        </p:spPr>
        <p:txBody>
          <a:bodyPr/>
          <a:lstStyle/>
          <a:p>
            <a:pPr eaLnBrk="1" hangingPunct="1"/>
            <a:r>
              <a:rPr lang="zh-CN" altLang="en-US" smtClean="0"/>
              <a:t>蜈蚣咬伤 </a:t>
            </a:r>
          </a:p>
        </p:txBody>
      </p:sp>
      <p:sp>
        <p:nvSpPr>
          <p:cNvPr id="39939" name="Rectangle 3"/>
          <p:cNvSpPr>
            <a:spLocks noGrp="1" noRot="1" noChangeArrowheads="1"/>
          </p:cNvSpPr>
          <p:nvPr>
            <p:ph type="body" idx="1"/>
          </p:nvPr>
        </p:nvSpPr>
        <p:spPr>
          <a:xfrm>
            <a:off x="228600" y="1524000"/>
            <a:ext cx="8540750" cy="4953000"/>
          </a:xfrm>
        </p:spPr>
        <p:txBody>
          <a:bodyPr/>
          <a:lstStyle/>
          <a:p>
            <a:pPr eaLnBrk="1" hangingPunct="1"/>
            <a:r>
              <a:rPr lang="zh-CN" altLang="en-US" dirty="0" smtClean="0"/>
              <a:t>小蜈蚣咬伤，仅在局部发生红肿、疼痛。</a:t>
            </a:r>
          </a:p>
          <a:p>
            <a:pPr eaLnBrk="1" hangingPunct="1"/>
            <a:r>
              <a:rPr lang="zh-CN" altLang="en-US" dirty="0" smtClean="0"/>
              <a:t>热带型大蜈蚣咬伤，可致淋巴管炎和组织坏死，有时整个肢体出现紫癫。有的可见头痛、发热、眩晕、恶心、呕吐，甚至膻语、抽搐、昏迷等全身症状。 </a:t>
            </a:r>
          </a:p>
          <a:p>
            <a:pPr eaLnBrk="1" hangingPunct="1"/>
            <a:r>
              <a:rPr lang="zh-CN" altLang="en-US" dirty="0" smtClean="0"/>
              <a:t> 蜈蚣咬伤后立即用</a:t>
            </a:r>
            <a:r>
              <a:rPr lang="zh-CN" altLang="en-US" dirty="0" smtClean="0">
                <a:solidFill>
                  <a:srgbClr val="FF0000"/>
                </a:solidFill>
              </a:rPr>
              <a:t>肥皂水</a:t>
            </a:r>
            <a:r>
              <a:rPr lang="zh-CN" altLang="en-US" dirty="0" smtClean="0"/>
              <a:t>清洗伤口，局部应用</a:t>
            </a:r>
            <a:r>
              <a:rPr lang="zh-CN" altLang="en-US" dirty="0" smtClean="0">
                <a:solidFill>
                  <a:srgbClr val="FF0000"/>
                </a:solidFill>
              </a:rPr>
              <a:t>冷湿</a:t>
            </a:r>
            <a:r>
              <a:rPr lang="zh-CN" altLang="en-US" dirty="0" smtClean="0"/>
              <a:t>敷伤口，亦可用</a:t>
            </a:r>
            <a:r>
              <a:rPr lang="zh-CN" altLang="en-US" dirty="0" smtClean="0">
                <a:solidFill>
                  <a:srgbClr val="FF0000"/>
                </a:solidFill>
              </a:rPr>
              <a:t>鱼腥草、蒲公英</a:t>
            </a:r>
            <a:r>
              <a:rPr lang="zh-CN" altLang="en-US" dirty="0" smtClean="0"/>
              <a:t>捣烂外敷。</a:t>
            </a:r>
          </a:p>
          <a:p>
            <a:pPr eaLnBrk="1" hangingPunct="1"/>
            <a:r>
              <a:rPr lang="zh-CN" altLang="en-US" dirty="0" smtClean="0"/>
              <a:t>有全身症状者要速到医院治疗。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rrowheads="1"/>
          </p:cNvSpPr>
          <p:nvPr>
            <p:ph type="title"/>
          </p:nvPr>
        </p:nvSpPr>
        <p:spPr/>
        <p:txBody>
          <a:bodyPr/>
          <a:lstStyle/>
          <a:p>
            <a:pPr eaLnBrk="1" hangingPunct="1"/>
            <a:r>
              <a:rPr lang="zh-CN" altLang="en-US" smtClean="0"/>
              <a:t>蝎子、蜘蛛咬伤 </a:t>
            </a:r>
          </a:p>
        </p:txBody>
      </p:sp>
      <p:sp>
        <p:nvSpPr>
          <p:cNvPr id="40963" name="Rectangle 3"/>
          <p:cNvSpPr>
            <a:spLocks noGrp="1" noRot="1" noChangeArrowheads="1"/>
          </p:cNvSpPr>
          <p:nvPr>
            <p:ph type="body" idx="1"/>
          </p:nvPr>
        </p:nvSpPr>
        <p:spPr/>
        <p:txBody>
          <a:bodyPr/>
          <a:lstStyle/>
          <a:p>
            <a:pPr eaLnBrk="1" hangingPunct="1">
              <a:lnSpc>
                <a:spcPct val="90000"/>
              </a:lnSpc>
            </a:pPr>
            <a:r>
              <a:rPr lang="en-US" altLang="zh-CN" sz="2800" dirty="0" smtClean="0"/>
              <a:t> </a:t>
            </a:r>
            <a:r>
              <a:rPr lang="zh-CN" altLang="en-US" sz="2800" dirty="0" smtClean="0"/>
              <a:t>蝎子的毒呈酸性，可以用碱性</a:t>
            </a:r>
            <a:r>
              <a:rPr lang="zh-CN" altLang="en-US" sz="2800" dirty="0" smtClean="0">
                <a:solidFill>
                  <a:srgbClr val="FF0000"/>
                </a:solidFill>
              </a:rPr>
              <a:t>肥皂水、苏打水、</a:t>
            </a:r>
            <a:r>
              <a:rPr lang="en-US" altLang="zh-CN" sz="2800" dirty="0" smtClean="0">
                <a:solidFill>
                  <a:srgbClr val="FF0000"/>
                </a:solidFill>
              </a:rPr>
              <a:t>3%</a:t>
            </a:r>
            <a:r>
              <a:rPr lang="zh-CN" altLang="en-US" sz="2800" dirty="0" smtClean="0">
                <a:solidFill>
                  <a:srgbClr val="FF0000"/>
                </a:solidFill>
              </a:rPr>
              <a:t>氨水</a:t>
            </a:r>
            <a:r>
              <a:rPr lang="zh-CN" altLang="en-US" sz="2800" dirty="0" smtClean="0"/>
              <a:t>涂在伤口处，如果有</a:t>
            </a:r>
            <a:r>
              <a:rPr lang="zh-CN" altLang="en-US" sz="2800" dirty="0" smtClean="0">
                <a:solidFill>
                  <a:srgbClr val="FF0000"/>
                </a:solidFill>
              </a:rPr>
              <a:t>蛇药</a:t>
            </a:r>
            <a:r>
              <a:rPr lang="zh-CN" altLang="en-US" sz="2800" dirty="0" smtClean="0"/>
              <a:t>的话，用温开水化开抹在伤口上，没药也可用泡开的</a:t>
            </a:r>
            <a:r>
              <a:rPr lang="zh-CN" altLang="en-US" sz="2800" dirty="0" smtClean="0">
                <a:solidFill>
                  <a:srgbClr val="FF0000"/>
                </a:solidFill>
              </a:rPr>
              <a:t>冷茶叶</a:t>
            </a:r>
            <a:r>
              <a:rPr lang="zh-CN" altLang="en-US" sz="2800" dirty="0" smtClean="0"/>
              <a:t>（碱性）敷上。</a:t>
            </a:r>
            <a:endParaRPr lang="en-US" altLang="zh-CN" sz="2800" dirty="0" smtClean="0"/>
          </a:p>
          <a:p>
            <a:pPr eaLnBrk="1" hangingPunct="1">
              <a:lnSpc>
                <a:spcPct val="90000"/>
              </a:lnSpc>
            </a:pPr>
            <a:r>
              <a:rPr lang="zh-CN" altLang="en-US" sz="2800" dirty="0" smtClean="0"/>
              <a:t>在伤肢上端</a:t>
            </a:r>
            <a:r>
              <a:rPr lang="en-US" altLang="zh-CN" sz="2800" dirty="0" smtClean="0"/>
              <a:t>2</a:t>
            </a:r>
            <a:r>
              <a:rPr lang="zh-CN" altLang="en-US" sz="2800" dirty="0" smtClean="0"/>
              <a:t>～</a:t>
            </a:r>
            <a:r>
              <a:rPr lang="en-US" altLang="zh-CN" sz="2800" dirty="0" smtClean="0"/>
              <a:t>3</a:t>
            </a:r>
            <a:r>
              <a:rPr lang="zh-CN" altLang="en-US" sz="2800" dirty="0" smtClean="0"/>
              <a:t>厘米处，用布带扎紧，每</a:t>
            </a:r>
            <a:r>
              <a:rPr lang="en-US" altLang="zh-CN" sz="2800" dirty="0" smtClean="0"/>
              <a:t>15</a:t>
            </a:r>
            <a:r>
              <a:rPr lang="zh-CN" altLang="en-US" sz="2800" dirty="0" smtClean="0"/>
              <a:t>分钟放松</a:t>
            </a:r>
            <a:r>
              <a:rPr lang="en-US" altLang="zh-CN" sz="2800" dirty="0" smtClean="0"/>
              <a:t>1</a:t>
            </a:r>
            <a:r>
              <a:rPr lang="zh-CN" altLang="en-US" sz="2800" dirty="0" smtClean="0"/>
              <a:t>～</a:t>
            </a:r>
            <a:r>
              <a:rPr lang="en-US" altLang="zh-CN" sz="2800" dirty="0" smtClean="0"/>
              <a:t>2</a:t>
            </a:r>
            <a:r>
              <a:rPr lang="zh-CN" altLang="en-US" sz="2800" dirty="0" smtClean="0"/>
              <a:t>分钟，伤口周围可用</a:t>
            </a:r>
            <a:r>
              <a:rPr lang="zh-CN" altLang="en-US" sz="2800" dirty="0" smtClean="0">
                <a:solidFill>
                  <a:srgbClr val="FF0000"/>
                </a:solidFill>
              </a:rPr>
              <a:t>冰敷</a:t>
            </a:r>
            <a:r>
              <a:rPr lang="zh-CN" altLang="en-US" sz="2800" dirty="0" smtClean="0"/>
              <a:t>，切开伤处皮肤，用抽吸器或拔火罐等吸出毒液，并选用</a:t>
            </a:r>
            <a:r>
              <a:rPr lang="zh-CN" altLang="en-US" sz="2800" dirty="0" smtClean="0">
                <a:solidFill>
                  <a:srgbClr val="FF0000"/>
                </a:solidFill>
              </a:rPr>
              <a:t>高锰酸钾液、石灰水</a:t>
            </a:r>
            <a:r>
              <a:rPr lang="zh-CN" altLang="en-US" sz="2800" dirty="0" smtClean="0"/>
              <a:t>冲洗伤口。</a:t>
            </a:r>
            <a:endParaRPr lang="en-US" altLang="zh-CN" sz="2800" dirty="0" smtClean="0"/>
          </a:p>
          <a:p>
            <a:pPr eaLnBrk="1" hangingPunct="1">
              <a:lnSpc>
                <a:spcPct val="90000"/>
              </a:lnSpc>
            </a:pPr>
            <a:r>
              <a:rPr lang="zh-CN" altLang="en-US" sz="2800" dirty="0" smtClean="0"/>
              <a:t>症状较重者应到医院治疗。 </a:t>
            </a:r>
          </a:p>
          <a:p>
            <a:pPr eaLnBrk="1" hangingPunct="1">
              <a:lnSpc>
                <a:spcPct val="90000"/>
              </a:lnSpc>
            </a:pPr>
            <a:r>
              <a:rPr lang="zh-CN" altLang="en-US" sz="2800" dirty="0" smtClean="0"/>
              <a:t>蜘蛛咬伤同蝎子咬伤处理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rrowheads="1"/>
          </p:cNvSpPr>
          <p:nvPr>
            <p:ph type="title"/>
          </p:nvPr>
        </p:nvSpPr>
        <p:spPr>
          <a:xfrm>
            <a:off x="228600" y="457200"/>
            <a:ext cx="8540750" cy="1143000"/>
          </a:xfrm>
        </p:spPr>
        <p:txBody>
          <a:bodyPr/>
          <a:lstStyle/>
          <a:p>
            <a:pPr eaLnBrk="1" hangingPunct="1"/>
            <a:r>
              <a:rPr lang="zh-CN" altLang="en-US" smtClean="0"/>
              <a:t>狗或猫咬伤、抓伤    </a:t>
            </a:r>
          </a:p>
        </p:txBody>
      </p:sp>
      <p:sp>
        <p:nvSpPr>
          <p:cNvPr id="41987" name="Rectangle 3"/>
          <p:cNvSpPr>
            <a:spLocks noGrp="1" noRot="1" noChangeArrowheads="1"/>
          </p:cNvSpPr>
          <p:nvPr>
            <p:ph type="body" idx="1"/>
          </p:nvPr>
        </p:nvSpPr>
        <p:spPr/>
        <p:txBody>
          <a:bodyPr/>
          <a:lstStyle/>
          <a:p>
            <a:pPr eaLnBrk="1" hangingPunct="1"/>
            <a:r>
              <a:rPr lang="zh-CN" altLang="en-US" dirty="0" smtClean="0"/>
              <a:t>被咬后应迅速用</a:t>
            </a:r>
            <a:r>
              <a:rPr lang="zh-CN" altLang="en-US" dirty="0" smtClean="0">
                <a:solidFill>
                  <a:srgbClr val="FF0000"/>
                </a:solidFill>
              </a:rPr>
              <a:t>净水涂肥皂</a:t>
            </a:r>
            <a:r>
              <a:rPr lang="zh-CN" altLang="en-US" dirty="0" smtClean="0"/>
              <a:t>冲洗干净，包上纱布再去医院检查。</a:t>
            </a:r>
          </a:p>
          <a:p>
            <a:pPr eaLnBrk="1" hangingPunct="1"/>
            <a:r>
              <a:rPr lang="zh-CN" altLang="en-US" dirty="0" smtClean="0"/>
              <a:t>被狗咬伤的伤口，容易化脓，所以必须进行彻底的伤口处理，及时注射狂犬疫苗。</a:t>
            </a:r>
            <a:endParaRPr lang="en-US" altLang="zh-CN" dirty="0" smtClean="0"/>
          </a:p>
          <a:p>
            <a:pPr eaLnBrk="1" hangingPunct="1"/>
            <a:r>
              <a:rPr lang="zh-CN" altLang="en-US" dirty="0" smtClean="0"/>
              <a:t>狂犬病发病率低，潜伏期</a:t>
            </a:r>
            <a:r>
              <a:rPr lang="en-US" altLang="zh-CN" dirty="0" smtClean="0"/>
              <a:t>10</a:t>
            </a:r>
            <a:r>
              <a:rPr lang="zh-CN" altLang="en-US" dirty="0" smtClean="0"/>
              <a:t>天到</a:t>
            </a:r>
            <a:r>
              <a:rPr lang="en-US" altLang="zh-CN" dirty="0" smtClean="0"/>
              <a:t>20</a:t>
            </a:r>
            <a:r>
              <a:rPr lang="zh-CN" altLang="en-US" dirty="0" smtClean="0"/>
              <a:t>年不等。</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rrowheads="1"/>
          </p:cNvSpPr>
          <p:nvPr>
            <p:ph type="title"/>
          </p:nvPr>
        </p:nvSpPr>
        <p:spPr>
          <a:xfrm>
            <a:off x="381000" y="0"/>
            <a:ext cx="8540750" cy="1143000"/>
          </a:xfrm>
        </p:spPr>
        <p:txBody>
          <a:bodyPr/>
          <a:lstStyle/>
          <a:p>
            <a:pPr eaLnBrk="1" hangingPunct="1"/>
            <a:r>
              <a:rPr lang="zh-CN" altLang="en-US" dirty="0" smtClean="0"/>
              <a:t>蚊虫叮咬预防、解救　</a:t>
            </a:r>
          </a:p>
        </p:txBody>
      </p:sp>
      <p:sp>
        <p:nvSpPr>
          <p:cNvPr id="43011" name="Rectangle 3"/>
          <p:cNvSpPr>
            <a:spLocks noGrp="1" noRot="1" noChangeArrowheads="1"/>
          </p:cNvSpPr>
          <p:nvPr>
            <p:ph type="body" idx="1"/>
          </p:nvPr>
        </p:nvSpPr>
        <p:spPr>
          <a:xfrm>
            <a:off x="685800" y="1752600"/>
            <a:ext cx="7772400" cy="4572000"/>
          </a:xfrm>
        </p:spPr>
        <p:txBody>
          <a:bodyPr/>
          <a:lstStyle/>
          <a:p>
            <a:pPr eaLnBrk="1" hangingPunct="1">
              <a:lnSpc>
                <a:spcPct val="90000"/>
              </a:lnSpc>
            </a:pPr>
            <a:r>
              <a:rPr lang="zh-CN" altLang="en-US" sz="2800" dirty="0" smtClean="0"/>
              <a:t>遭蚊虫叮咬，后果通常并不严重，但可能引起过敏反应。　</a:t>
            </a:r>
          </a:p>
          <a:p>
            <a:pPr eaLnBrk="1" hangingPunct="1">
              <a:lnSpc>
                <a:spcPct val="90000"/>
              </a:lnSpc>
            </a:pPr>
            <a:r>
              <a:rPr lang="zh-CN" altLang="en-US" sz="2800" dirty="0" smtClean="0"/>
              <a:t>用尼龙薄纱制成防蚊头罩保护头部，对全身的防护则用蚊帐。　</a:t>
            </a:r>
            <a:br>
              <a:rPr lang="zh-CN" altLang="en-US" sz="2800" dirty="0" smtClean="0"/>
            </a:br>
            <a:r>
              <a:rPr lang="zh-CN" altLang="en-US" sz="2800" dirty="0" smtClean="0"/>
              <a:t>    不要在河边、湖边或溪边扎营。在夏天，近水的帐蓬最容易招引蚊子。　</a:t>
            </a:r>
            <a:br>
              <a:rPr lang="zh-CN" altLang="en-US" sz="2800" dirty="0" smtClean="0"/>
            </a:br>
            <a:r>
              <a:rPr lang="zh-CN" altLang="en-US" sz="2800" dirty="0" smtClean="0"/>
              <a:t>    全身抹上或喷上防蚊油，并喷一些在衣服、被褥上。身上的药剂容易被汗水冲掉，但是布料上的则可维持较久。　</a:t>
            </a:r>
            <a:br>
              <a:rPr lang="zh-CN" altLang="en-US" sz="2800" dirty="0" smtClean="0"/>
            </a:br>
            <a:r>
              <a:rPr lang="zh-CN" altLang="en-US" sz="2800" dirty="0" smtClean="0"/>
              <a:t>   </a:t>
            </a:r>
            <a:r>
              <a:rPr lang="zh-CN" altLang="en-US" sz="2800" dirty="0" smtClean="0">
                <a:solidFill>
                  <a:srgbClr val="FF0000"/>
                </a:solidFill>
              </a:rPr>
              <a:t> 如果被昆虫叮咬，可用氨水、肥皂水、盐水、小苏打水、氧化锌软膏涂抹患处止痒消毒。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1066800" y="2819400"/>
            <a:ext cx="6870700" cy="1066800"/>
          </a:xfrm>
        </p:spPr>
        <p:txBody>
          <a:bodyPr/>
          <a:lstStyle/>
          <a:p>
            <a:pPr algn="ctr" eaLnBrk="1" hangingPunct="1"/>
            <a:r>
              <a:rPr lang="zh-CN" altLang="en-US" b="1" dirty="0" smtClean="0"/>
              <a:t>紧急止血法</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85800" y="152400"/>
            <a:ext cx="5181600" cy="990600"/>
          </a:xfrm>
        </p:spPr>
        <p:txBody>
          <a:bodyPr/>
          <a:lstStyle/>
          <a:p>
            <a:pPr eaLnBrk="1" hangingPunct="1"/>
            <a:r>
              <a:rPr lang="zh-CN" altLang="en-US" smtClean="0">
                <a:solidFill>
                  <a:schemeClr val="folHlink"/>
                </a:solidFill>
              </a:rPr>
              <a:t>止血方法</a:t>
            </a:r>
          </a:p>
        </p:txBody>
      </p:sp>
      <p:sp>
        <p:nvSpPr>
          <p:cNvPr id="59395" name="Rectangle 4"/>
          <p:cNvSpPr>
            <a:spLocks noGrp="1" noChangeArrowheads="1"/>
          </p:cNvSpPr>
          <p:nvPr>
            <p:ph type="body" sz="half" idx="1"/>
          </p:nvPr>
        </p:nvSpPr>
        <p:spPr>
          <a:xfrm>
            <a:off x="685800" y="1219200"/>
            <a:ext cx="3771900" cy="4267200"/>
          </a:xfrm>
        </p:spPr>
        <p:txBody>
          <a:bodyPr/>
          <a:lstStyle/>
          <a:p>
            <a:pPr eaLnBrk="1" hangingPunct="1">
              <a:lnSpc>
                <a:spcPct val="90000"/>
              </a:lnSpc>
              <a:buFontTx/>
              <a:buNone/>
            </a:pPr>
            <a:r>
              <a:rPr lang="en-US" altLang="zh-CN" b="1" dirty="0" smtClean="0"/>
              <a:t>1.  </a:t>
            </a:r>
            <a:r>
              <a:rPr lang="zh-CN" altLang="en-US" b="1" dirty="0" smtClean="0">
                <a:solidFill>
                  <a:srgbClr val="FF0000"/>
                </a:solidFill>
              </a:rPr>
              <a:t>直接加压止血</a:t>
            </a:r>
            <a:r>
              <a:rPr lang="zh-CN" altLang="en-US" b="1" dirty="0" smtClean="0"/>
              <a:t>（最有效、最快的止血方法）</a:t>
            </a:r>
          </a:p>
          <a:p>
            <a:pPr eaLnBrk="1" hangingPunct="1">
              <a:lnSpc>
                <a:spcPct val="90000"/>
              </a:lnSpc>
              <a:buFontTx/>
              <a:buNone/>
            </a:pPr>
            <a:r>
              <a:rPr lang="zh-CN" altLang="en-US" b="1" dirty="0" smtClean="0"/>
              <a:t>使用无菌纱布或干净敷料</a:t>
            </a:r>
            <a:r>
              <a:rPr lang="en-US" altLang="zh-CN" b="1" dirty="0" smtClean="0"/>
              <a:t>(</a:t>
            </a:r>
            <a:r>
              <a:rPr lang="zh-CN" altLang="en-US" b="1" dirty="0" smtClean="0"/>
              <a:t>如手帕、毛巾、清洁餐巾或床单等</a:t>
            </a:r>
            <a:r>
              <a:rPr lang="en-US" altLang="zh-CN" b="1" dirty="0" smtClean="0"/>
              <a:t>)</a:t>
            </a:r>
            <a:r>
              <a:rPr lang="zh-CN" altLang="en-US" b="1" dirty="0" smtClean="0"/>
              <a:t>直接覆盖后，再以手掌根或任何现场可取得布条施予均匀压力将伤口缠绕 。</a:t>
            </a:r>
            <a:r>
              <a:rPr lang="zh-CN" altLang="en-US" dirty="0" smtClean="0"/>
              <a:t> </a:t>
            </a:r>
          </a:p>
        </p:txBody>
      </p:sp>
      <p:pic>
        <p:nvPicPr>
          <p:cNvPr id="59396" name="Picture 6" descr="IMG_256"/>
          <p:cNvPicPr>
            <a:picLocks noGrp="1" noChangeAspect="1" noChangeArrowheads="1"/>
          </p:cNvPicPr>
          <p:nvPr>
            <p:ph type="body" sz="half" idx="2"/>
          </p:nvPr>
        </p:nvPicPr>
        <p:blipFill>
          <a:blip r:embed="rId2" cstate="print"/>
          <a:srcRect/>
          <a:stretch>
            <a:fillRect/>
          </a:stretch>
        </p:blipFill>
        <p:spPr>
          <a:xfrm>
            <a:off x="4572000" y="2819400"/>
            <a:ext cx="3962400" cy="2682875"/>
          </a:xfrm>
          <a:noFill/>
        </p:spPr>
      </p:pic>
      <p:sp>
        <p:nvSpPr>
          <p:cNvPr id="59397" name="Text Box 7"/>
          <p:cNvSpPr txBox="1">
            <a:spLocks noChangeArrowheads="1"/>
          </p:cNvSpPr>
          <p:nvPr/>
        </p:nvSpPr>
        <p:spPr bwMode="auto">
          <a:xfrm>
            <a:off x="1851025" y="5859463"/>
            <a:ext cx="6530975" cy="641350"/>
          </a:xfrm>
          <a:prstGeom prst="rect">
            <a:avLst/>
          </a:prstGeom>
          <a:noFill/>
          <a:ln w="9525">
            <a:noFill/>
            <a:miter lim="800000"/>
            <a:headEnd/>
            <a:tailEnd/>
          </a:ln>
        </p:spPr>
        <p:txBody>
          <a:bodyPr>
            <a:spAutoFit/>
          </a:bodyPr>
          <a:lstStyle/>
          <a:p>
            <a:pPr>
              <a:spcBef>
                <a:spcPct val="50000"/>
              </a:spcBef>
            </a:pPr>
            <a:r>
              <a:rPr lang="zh-CN" altLang="en-US" b="1"/>
              <a:t>一旦用上绷带，不要去除绷带或敷料</a:t>
            </a:r>
            <a:r>
              <a:rPr lang="en-US" altLang="zh-CN" b="1"/>
              <a:t>(</a:t>
            </a:r>
            <a:r>
              <a:rPr lang="zh-CN" altLang="en-US" b="1"/>
              <a:t>除非有专业人员操作</a:t>
            </a:r>
            <a:r>
              <a:rPr lang="en-US" altLang="zh-CN" b="1"/>
              <a:t>)</a:t>
            </a:r>
            <a:r>
              <a:rPr lang="zh-CN" altLang="en-US" b="1"/>
              <a:t>，如果绷带被拉扯，可能会再度出血</a:t>
            </a:r>
            <a:r>
              <a:rPr lang="zh-CN" altLang="en-US"/>
              <a: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85800" y="685800"/>
            <a:ext cx="5410200" cy="838200"/>
          </a:xfrm>
        </p:spPr>
        <p:txBody>
          <a:bodyPr/>
          <a:lstStyle/>
          <a:p>
            <a:pPr eaLnBrk="1" hangingPunct="1"/>
            <a:r>
              <a:rPr lang="zh-CN" altLang="en-US" smtClean="0">
                <a:solidFill>
                  <a:schemeClr val="folHlink"/>
                </a:solidFill>
              </a:rPr>
              <a:t>止血方法</a:t>
            </a:r>
          </a:p>
        </p:txBody>
      </p:sp>
      <p:sp>
        <p:nvSpPr>
          <p:cNvPr id="60419" name="Rectangle 4"/>
          <p:cNvSpPr>
            <a:spLocks noGrp="1" noChangeArrowheads="1"/>
          </p:cNvSpPr>
          <p:nvPr>
            <p:ph type="body" sz="half" idx="1"/>
          </p:nvPr>
        </p:nvSpPr>
        <p:spPr>
          <a:xfrm>
            <a:off x="914400" y="1447800"/>
            <a:ext cx="3749675" cy="4572000"/>
          </a:xfrm>
        </p:spPr>
        <p:txBody>
          <a:bodyPr/>
          <a:lstStyle/>
          <a:p>
            <a:pPr eaLnBrk="1" hangingPunct="1">
              <a:lnSpc>
                <a:spcPct val="90000"/>
              </a:lnSpc>
              <a:buFontTx/>
              <a:buNone/>
            </a:pPr>
            <a:r>
              <a:rPr lang="en-US" altLang="zh-CN" b="1" smtClean="0"/>
              <a:t>2.</a:t>
            </a:r>
            <a:r>
              <a:rPr lang="zh-CN" altLang="en-US" b="1" smtClean="0"/>
              <a:t>止血点止血法</a:t>
            </a:r>
          </a:p>
          <a:p>
            <a:pPr eaLnBrk="1" hangingPunct="1">
              <a:lnSpc>
                <a:spcPct val="90000"/>
              </a:lnSpc>
              <a:buFontTx/>
              <a:buNone/>
            </a:pPr>
            <a:r>
              <a:rPr lang="zh-CN" altLang="en-US" b="1" smtClean="0"/>
              <a:t>于患肢近心端之动脉点，用拇指或手掌根压迫以减低出血量，以直接加压止血法无法控制出血时，或多处出血部位是由同一条动脉提供血液的出血者</a:t>
            </a:r>
            <a:r>
              <a:rPr lang="zh-CN" altLang="en-US" smtClean="0"/>
              <a:t> </a:t>
            </a:r>
          </a:p>
        </p:txBody>
      </p:sp>
      <p:sp>
        <p:nvSpPr>
          <p:cNvPr id="60420" name="Text Box 6"/>
          <p:cNvSpPr txBox="1">
            <a:spLocks noChangeArrowheads="1"/>
          </p:cNvSpPr>
          <p:nvPr/>
        </p:nvSpPr>
        <p:spPr bwMode="auto">
          <a:xfrm>
            <a:off x="685800" y="5257800"/>
            <a:ext cx="7620000" cy="830997"/>
          </a:xfrm>
          <a:prstGeom prst="rect">
            <a:avLst/>
          </a:prstGeom>
          <a:noFill/>
          <a:ln w="9525">
            <a:noFill/>
            <a:miter lim="800000"/>
            <a:headEnd/>
            <a:tailEnd/>
          </a:ln>
        </p:spPr>
        <p:txBody>
          <a:bodyPr wrap="square">
            <a:spAutoFit/>
          </a:bodyPr>
          <a:lstStyle/>
          <a:p>
            <a:pPr>
              <a:spcBef>
                <a:spcPct val="50000"/>
              </a:spcBef>
            </a:pPr>
            <a:r>
              <a:rPr lang="zh-CN" altLang="en-US" sz="2400" b="1" dirty="0">
                <a:solidFill>
                  <a:srgbClr val="FF0000"/>
                </a:solidFill>
              </a:rPr>
              <a:t>使用止血点止血法须有动脉压力点相关解剖正确位置的知识及技巧。</a:t>
            </a:r>
          </a:p>
        </p:txBody>
      </p:sp>
      <p:pic>
        <p:nvPicPr>
          <p:cNvPr id="60421" name="Picture 7" descr="点击查看源网页"/>
          <p:cNvPicPr>
            <a:picLocks noGrp="1" noChangeAspect="1" noChangeArrowheads="1"/>
          </p:cNvPicPr>
          <p:nvPr>
            <p:ph type="body" sz="half" idx="2"/>
          </p:nvPr>
        </p:nvPicPr>
        <p:blipFill>
          <a:blip r:embed="rId2" cstate="print"/>
          <a:srcRect/>
          <a:stretch>
            <a:fillRect/>
          </a:stretch>
        </p:blipFill>
        <p:spPr>
          <a:xfrm>
            <a:off x="4724400" y="2286000"/>
            <a:ext cx="3771900" cy="2697163"/>
          </a:xfr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990600" y="152400"/>
            <a:ext cx="4267200" cy="1295400"/>
          </a:xfrm>
        </p:spPr>
        <p:txBody>
          <a:bodyPr/>
          <a:lstStyle/>
          <a:p>
            <a:pPr eaLnBrk="1" hangingPunct="1"/>
            <a:r>
              <a:rPr lang="zh-CN" altLang="en-US" smtClean="0">
                <a:solidFill>
                  <a:schemeClr val="folHlink"/>
                </a:solidFill>
              </a:rPr>
              <a:t>止血方法</a:t>
            </a:r>
          </a:p>
        </p:txBody>
      </p:sp>
      <p:sp>
        <p:nvSpPr>
          <p:cNvPr id="61443" name="Rectangle 3"/>
          <p:cNvSpPr>
            <a:spLocks noGrp="1" noChangeArrowheads="1"/>
          </p:cNvSpPr>
          <p:nvPr>
            <p:ph type="body" idx="1"/>
          </p:nvPr>
        </p:nvSpPr>
        <p:spPr/>
        <p:txBody>
          <a:bodyPr/>
          <a:lstStyle/>
          <a:p>
            <a:pPr eaLnBrk="1" hangingPunct="1">
              <a:buFontTx/>
              <a:buNone/>
            </a:pPr>
            <a:r>
              <a:rPr lang="en-US" altLang="zh-CN" b="1" smtClean="0">
                <a:latin typeface="宋体" pitchFamily="2" charset="-122"/>
              </a:rPr>
              <a:t>3.</a:t>
            </a:r>
            <a:r>
              <a:rPr lang="zh-CN" altLang="en-US" b="1" smtClean="0">
                <a:latin typeface="宋体" pitchFamily="2" charset="-122"/>
              </a:rPr>
              <a:t>冰敷止血</a:t>
            </a:r>
          </a:p>
          <a:p>
            <a:pPr eaLnBrk="1" hangingPunct="1">
              <a:buFontTx/>
              <a:buNone/>
            </a:pPr>
            <a:r>
              <a:rPr lang="zh-CN" altLang="en-US" b="1" smtClean="0"/>
              <a:t>    使用冰敷时加一层纱布或毛巾等，以免使皮肤或伤口产生冻伤，一般冰敷时间长度以</a:t>
            </a:r>
            <a:r>
              <a:rPr lang="en-US" altLang="zh-CN" b="1" smtClean="0"/>
              <a:t>20</a:t>
            </a:r>
            <a:r>
              <a:rPr lang="zh-CN" altLang="en-US" b="1" smtClean="0"/>
              <a:t>分钟为一间隔，即冰敷</a:t>
            </a:r>
            <a:r>
              <a:rPr lang="en-US" altLang="zh-CN" b="1" smtClean="0"/>
              <a:t>20</a:t>
            </a:r>
            <a:r>
              <a:rPr lang="zh-CN" altLang="en-US" b="1" smtClean="0"/>
              <a:t>分钟休息</a:t>
            </a:r>
            <a:r>
              <a:rPr lang="en-US" altLang="zh-CN" b="1" smtClean="0"/>
              <a:t>20</a:t>
            </a:r>
            <a:r>
              <a:rPr lang="zh-CN" altLang="en-US" b="1" smtClean="0"/>
              <a:t>分钟，在受伤</a:t>
            </a:r>
            <a:r>
              <a:rPr lang="en-US" altLang="zh-CN" b="1" smtClean="0"/>
              <a:t>48</a:t>
            </a:r>
            <a:r>
              <a:rPr lang="zh-CN" altLang="en-US" b="1" smtClean="0"/>
              <a:t>～</a:t>
            </a:r>
            <a:r>
              <a:rPr lang="en-US" altLang="zh-CN" b="1" smtClean="0"/>
              <a:t>72</a:t>
            </a:r>
            <a:r>
              <a:rPr lang="zh-CN" altLang="en-US" b="1" smtClean="0"/>
              <a:t>小时内使用。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1600200" y="914400"/>
            <a:ext cx="7793038" cy="609600"/>
          </a:xfrm>
        </p:spPr>
        <p:txBody>
          <a:bodyPr>
            <a:normAutofit fontScale="90000"/>
          </a:bodyPr>
          <a:lstStyle/>
          <a:p>
            <a:pPr eaLnBrk="1" fontAlgn="auto" hangingPunct="1">
              <a:spcAft>
                <a:spcPts val="0"/>
              </a:spcAft>
              <a:defRPr/>
            </a:pPr>
            <a:r>
              <a:rPr lang="zh-CN" altLang="en-US" sz="4800" b="1" dirty="0"/>
              <a:t>心肺复苏</a:t>
            </a:r>
            <a:r>
              <a:rPr lang="en-US" altLang="zh-CN" sz="4800" b="1" dirty="0"/>
              <a:t>CPR</a:t>
            </a:r>
            <a:r>
              <a:rPr lang="zh-CN" altLang="en-US" sz="1600" b="1" dirty="0"/>
              <a:t>（</a:t>
            </a:r>
            <a:r>
              <a:rPr lang="en-US" altLang="zh-CN" sz="1600" b="1" dirty="0"/>
              <a:t>cardiopulmonary resuscitation</a:t>
            </a:r>
            <a:r>
              <a:rPr lang="en-US" altLang="zh-CN" sz="1600" dirty="0"/>
              <a:t> </a:t>
            </a:r>
            <a:r>
              <a:rPr lang="zh-CN" altLang="en-US" sz="1600" b="1" dirty="0"/>
              <a:t>）</a:t>
            </a:r>
          </a:p>
        </p:txBody>
      </p:sp>
      <p:sp>
        <p:nvSpPr>
          <p:cNvPr id="13315" name="Rectangle 3"/>
          <p:cNvSpPr>
            <a:spLocks noGrp="1" noChangeArrowheads="1"/>
          </p:cNvSpPr>
          <p:nvPr>
            <p:ph sz="quarter" idx="1"/>
          </p:nvPr>
        </p:nvSpPr>
        <p:spPr>
          <a:xfrm>
            <a:off x="609600" y="2133600"/>
            <a:ext cx="8345488" cy="3998913"/>
          </a:xfrm>
        </p:spPr>
        <p:txBody>
          <a:bodyPr/>
          <a:lstStyle/>
          <a:p>
            <a:pPr eaLnBrk="1" hangingPunct="1"/>
            <a:r>
              <a:rPr lang="zh-CN" altLang="en-US" sz="2800" smtClean="0"/>
              <a:t>针对呼吸、心跳骤停的伤病员进行急救的技术。</a:t>
            </a:r>
            <a:endParaRPr lang="en-US" altLang="zh-CN" sz="2800" smtClean="0"/>
          </a:p>
          <a:p>
            <a:pPr eaLnBrk="1" hangingPunct="1"/>
            <a:r>
              <a:rPr lang="zh-CN" altLang="en-US" sz="2800" smtClean="0">
                <a:solidFill>
                  <a:srgbClr val="FF0000"/>
                </a:solidFill>
              </a:rPr>
              <a:t>呼吸、心跳骤停的诊断指标：</a:t>
            </a:r>
            <a:endParaRPr lang="en-US" altLang="zh-CN" sz="2800" smtClean="0">
              <a:solidFill>
                <a:srgbClr val="FF0000"/>
              </a:solidFill>
            </a:endParaRPr>
          </a:p>
          <a:p>
            <a:pPr algn="ctr" eaLnBrk="1" hangingPunct="1">
              <a:buFont typeface="Wingdings 2" pitchFamily="18" charset="2"/>
              <a:buNone/>
            </a:pPr>
            <a:r>
              <a:rPr lang="en-US" altLang="zh-CN" sz="2800" smtClean="0"/>
              <a:t>    1 </a:t>
            </a:r>
            <a:r>
              <a:rPr lang="zh-CN" altLang="en-US" sz="2800" smtClean="0"/>
              <a:t>、首要的，意识丧失，大动脉（颈动脉股动脉肱  动脉等）搏动消失。</a:t>
            </a:r>
            <a:endParaRPr lang="en-US" altLang="zh-CN" sz="2800" smtClean="0"/>
          </a:p>
          <a:p>
            <a:pPr eaLnBrk="1" hangingPunct="1">
              <a:buFont typeface="Wingdings 2" pitchFamily="18" charset="2"/>
              <a:buNone/>
            </a:pPr>
            <a:r>
              <a:rPr lang="en-US" altLang="zh-CN" sz="2800" smtClean="0"/>
              <a:t>     2 </a:t>
            </a:r>
            <a:r>
              <a:rPr lang="zh-CN" altLang="en-US" sz="2800" smtClean="0"/>
              <a:t>、次要的，心音消失。</a:t>
            </a:r>
            <a:endParaRPr lang="en-US" altLang="zh-CN" sz="2800" smtClean="0"/>
          </a:p>
          <a:p>
            <a:pPr eaLnBrk="1" hangingPunct="1">
              <a:buFont typeface="Wingdings 2" pitchFamily="18" charset="2"/>
              <a:buNone/>
            </a:pPr>
            <a:r>
              <a:rPr lang="en-US" altLang="zh-CN" sz="2800" smtClean="0"/>
              <a:t>     3 </a:t>
            </a:r>
            <a:r>
              <a:rPr lang="zh-CN" altLang="en-US" sz="2800" smtClean="0"/>
              <a:t>、 呼吸停止，瞳孔散大</a:t>
            </a:r>
            <a:endParaRPr lang="en-US" altLang="zh-CN" sz="2800" smtClean="0"/>
          </a:p>
          <a:p>
            <a:pPr eaLnBrk="1" hangingPunct="1">
              <a:buFont typeface="Wingdings 2" pitchFamily="18" charset="2"/>
              <a:buNone/>
            </a:pPr>
            <a:r>
              <a:rPr lang="en-US" altLang="zh-CN" sz="2800" smtClean="0"/>
              <a:t>     4 </a:t>
            </a:r>
            <a:r>
              <a:rPr lang="zh-CN" altLang="en-US" sz="2800" smtClean="0"/>
              <a:t>、心电图或心电监护停顿。</a:t>
            </a:r>
            <a:endParaRPr lang="en-US" altLang="zh-CN" sz="280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990600" y="228600"/>
            <a:ext cx="4495800" cy="1371600"/>
          </a:xfrm>
        </p:spPr>
        <p:txBody>
          <a:bodyPr/>
          <a:lstStyle/>
          <a:p>
            <a:pPr eaLnBrk="1" hangingPunct="1"/>
            <a:r>
              <a:rPr lang="zh-CN" altLang="en-US" sz="4800" smtClean="0">
                <a:solidFill>
                  <a:schemeClr val="folHlink"/>
                </a:solidFill>
              </a:rPr>
              <a:t>止血方法</a:t>
            </a:r>
          </a:p>
        </p:txBody>
      </p:sp>
      <p:sp>
        <p:nvSpPr>
          <p:cNvPr id="62467" name="Rectangle 3"/>
          <p:cNvSpPr>
            <a:spLocks noGrp="1" noChangeArrowheads="1"/>
          </p:cNvSpPr>
          <p:nvPr>
            <p:ph type="body" idx="1"/>
          </p:nvPr>
        </p:nvSpPr>
        <p:spPr/>
        <p:txBody>
          <a:bodyPr/>
          <a:lstStyle/>
          <a:p>
            <a:pPr eaLnBrk="1" hangingPunct="1">
              <a:buFontTx/>
              <a:buNone/>
            </a:pPr>
            <a:r>
              <a:rPr lang="en-US" altLang="zh-CN" b="1" dirty="0" smtClean="0"/>
              <a:t>4.</a:t>
            </a:r>
            <a:r>
              <a:rPr lang="zh-CN" altLang="en-US" b="1" dirty="0" smtClean="0"/>
              <a:t>填塞止血法</a:t>
            </a:r>
          </a:p>
          <a:p>
            <a:pPr eaLnBrk="1" hangingPunct="1">
              <a:buFontTx/>
              <a:buNone/>
            </a:pPr>
            <a:r>
              <a:rPr lang="zh-CN" altLang="en-US" b="1" dirty="0" smtClean="0"/>
              <a:t>    用于腋窝、肩、口鼻或其他盲管伤和组织缺损处</a:t>
            </a:r>
            <a:r>
              <a:rPr lang="zh-CN" altLang="en-US" dirty="0" smtClean="0"/>
              <a:t> ，</a:t>
            </a:r>
          </a:p>
          <a:p>
            <a:pPr eaLnBrk="1" hangingPunct="1">
              <a:buFontTx/>
              <a:buNone/>
            </a:pPr>
            <a:r>
              <a:rPr lang="zh-CN" altLang="en-US" b="1" dirty="0" smtClean="0"/>
              <a:t>用棉织品将出血的空腔或组织缺损处紧紧填塞，直至止血。</a:t>
            </a:r>
            <a:endParaRPr lang="en-US" altLang="zh-CN" b="1" dirty="0" smtClean="0"/>
          </a:p>
          <a:p>
            <a:pPr eaLnBrk="1" hangingPunct="1">
              <a:buFontTx/>
              <a:buNone/>
            </a:pPr>
            <a:r>
              <a:rPr lang="zh-CN" altLang="en-US" b="1" dirty="0" smtClean="0"/>
              <a:t>填实后</a:t>
            </a:r>
            <a:r>
              <a:rPr lang="en-US" altLang="zh-CN" b="1" dirty="0" smtClean="0"/>
              <a:t>,</a:t>
            </a:r>
            <a:r>
              <a:rPr lang="zh-CN" altLang="en-US" b="1" dirty="0" smtClean="0"/>
              <a:t>伤口外侧盖上敷料后再加压包扎</a:t>
            </a:r>
            <a:r>
              <a:rPr lang="en-US" altLang="zh-CN" b="1" dirty="0" smtClean="0"/>
              <a:t>,</a:t>
            </a:r>
            <a:r>
              <a:rPr lang="zh-CN" altLang="en-US" b="1" dirty="0" smtClean="0"/>
              <a:t>达到止血目的。</a:t>
            </a:r>
            <a:r>
              <a:rPr lang="zh-CN" altLang="en-US" dirty="0" smtClean="0"/>
              <a:t>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09600" y="-304800"/>
            <a:ext cx="3810000" cy="1143000"/>
          </a:xfrm>
        </p:spPr>
        <p:txBody>
          <a:bodyPr/>
          <a:lstStyle/>
          <a:p>
            <a:pPr eaLnBrk="1" hangingPunct="1"/>
            <a:r>
              <a:rPr lang="zh-CN" altLang="en-US" dirty="0" smtClean="0">
                <a:solidFill>
                  <a:schemeClr val="folHlink"/>
                </a:solidFill>
              </a:rPr>
              <a:t>止血方法</a:t>
            </a:r>
          </a:p>
        </p:txBody>
      </p:sp>
      <p:sp>
        <p:nvSpPr>
          <p:cNvPr id="63491" name="Rectangle 3"/>
          <p:cNvSpPr>
            <a:spLocks noGrp="1" noChangeArrowheads="1"/>
          </p:cNvSpPr>
          <p:nvPr>
            <p:ph type="body" sz="half" idx="1"/>
          </p:nvPr>
        </p:nvSpPr>
        <p:spPr>
          <a:xfrm>
            <a:off x="228600" y="762000"/>
            <a:ext cx="4724400" cy="5257800"/>
          </a:xfrm>
        </p:spPr>
        <p:txBody>
          <a:bodyPr/>
          <a:lstStyle/>
          <a:p>
            <a:pPr marL="533400" indent="-533400" eaLnBrk="1" hangingPunct="1">
              <a:lnSpc>
                <a:spcPct val="80000"/>
              </a:lnSpc>
              <a:buFontTx/>
              <a:buNone/>
            </a:pPr>
            <a:r>
              <a:rPr lang="en-US" altLang="zh-CN" sz="2000" b="1" dirty="0" smtClean="0">
                <a:latin typeface="宋体" pitchFamily="2" charset="-122"/>
              </a:rPr>
              <a:t>5.</a:t>
            </a:r>
            <a:r>
              <a:rPr lang="zh-CN" altLang="en-US" sz="2000" b="1" dirty="0" smtClean="0">
                <a:latin typeface="宋体" pitchFamily="2" charset="-122"/>
              </a:rPr>
              <a:t>止血带止血法</a:t>
            </a:r>
            <a:r>
              <a:rPr lang="zh-CN" altLang="en-US" sz="2000" b="1" dirty="0" smtClean="0"/>
              <a:t> </a:t>
            </a:r>
          </a:p>
          <a:p>
            <a:pPr marL="533400" indent="-533400" eaLnBrk="1" hangingPunct="1">
              <a:lnSpc>
                <a:spcPts val="2800"/>
              </a:lnSpc>
              <a:buFontTx/>
              <a:buNone/>
            </a:pPr>
            <a:r>
              <a:rPr lang="en-US" altLang="zh-CN" sz="2400" dirty="0" smtClean="0">
                <a:latin typeface="+mn-ea"/>
              </a:rPr>
              <a:t>(1)</a:t>
            </a:r>
            <a:r>
              <a:rPr lang="zh-CN" altLang="en-US" sz="2400" dirty="0" smtClean="0">
                <a:latin typeface="+mn-ea"/>
              </a:rPr>
              <a:t>选择适当宽度之止血带。</a:t>
            </a:r>
          </a:p>
          <a:p>
            <a:pPr marL="533400" indent="-533400" eaLnBrk="1" hangingPunct="1">
              <a:lnSpc>
                <a:spcPts val="2800"/>
              </a:lnSpc>
              <a:buFontTx/>
              <a:buNone/>
            </a:pPr>
            <a:r>
              <a:rPr lang="en-US" altLang="zh-CN" sz="2400" dirty="0" smtClean="0">
                <a:latin typeface="+mn-ea"/>
              </a:rPr>
              <a:t>(2)</a:t>
            </a:r>
            <a:r>
              <a:rPr lang="zh-CN" altLang="en-US" sz="2400" dirty="0" smtClean="0">
                <a:latin typeface="+mn-ea"/>
              </a:rPr>
              <a:t>将厚敷料垫於出血部位之近心端，将止血带绕肢体两圈後先打半结。</a:t>
            </a:r>
          </a:p>
          <a:p>
            <a:pPr marL="533400" indent="-533400" eaLnBrk="1" hangingPunct="1">
              <a:lnSpc>
                <a:spcPts val="2800"/>
              </a:lnSpc>
              <a:buFontTx/>
              <a:buNone/>
            </a:pPr>
            <a:r>
              <a:rPr lang="en-US" altLang="zh-CN" sz="2400" dirty="0" smtClean="0">
                <a:latin typeface="+mn-ea"/>
              </a:rPr>
              <a:t>(3)</a:t>
            </a:r>
            <a:r>
              <a:rPr lang="zh-CN" altLang="en-US" sz="2400" dirty="0" smtClean="0">
                <a:latin typeface="+mn-ea"/>
              </a:rPr>
              <a:t>再将一硬木棒或任何类似物置於平结上再打二个结。</a:t>
            </a:r>
          </a:p>
          <a:p>
            <a:pPr marL="533400" indent="-533400" eaLnBrk="1" hangingPunct="1">
              <a:lnSpc>
                <a:spcPts val="2800"/>
              </a:lnSpc>
              <a:buFontTx/>
              <a:buNone/>
            </a:pPr>
            <a:r>
              <a:rPr lang="en-US" altLang="zh-CN" sz="2400" dirty="0" smtClean="0">
                <a:latin typeface="+mn-ea"/>
              </a:rPr>
              <a:t>(4)</a:t>
            </a:r>
            <a:r>
              <a:rPr lang="zh-CN" altLang="en-US" sz="2400" dirty="0" smtClean="0">
                <a:latin typeface="+mn-ea"/>
              </a:rPr>
              <a:t>慢慢旋转此木棒以绞紧止血带，直到出血停止。</a:t>
            </a:r>
          </a:p>
          <a:p>
            <a:pPr marL="533400" indent="-533400" eaLnBrk="1" hangingPunct="1">
              <a:lnSpc>
                <a:spcPts val="2800"/>
              </a:lnSpc>
              <a:buFontTx/>
              <a:buNone/>
            </a:pPr>
            <a:r>
              <a:rPr lang="en-US" altLang="zh-CN" sz="2400" dirty="0" smtClean="0">
                <a:latin typeface="+mn-ea"/>
              </a:rPr>
              <a:t>(5)</a:t>
            </a:r>
            <a:r>
              <a:rPr lang="zh-CN" altLang="en-US" sz="2400" dirty="0" smtClean="0">
                <a:latin typeface="+mn-ea"/>
              </a:rPr>
              <a:t>以止血带之二端绑住止血棒再固定在肢体上。</a:t>
            </a:r>
          </a:p>
          <a:p>
            <a:pPr marL="533400" indent="-533400" eaLnBrk="1" hangingPunct="1">
              <a:lnSpc>
                <a:spcPts val="2800"/>
              </a:lnSpc>
              <a:buFontTx/>
              <a:buNone/>
            </a:pPr>
            <a:r>
              <a:rPr lang="en-US" altLang="zh-CN" sz="2400" dirty="0" smtClean="0">
                <a:latin typeface="+mn-ea"/>
              </a:rPr>
              <a:t>(6)</a:t>
            </a:r>
            <a:r>
              <a:rPr lang="zh-CN" altLang="en-US" sz="2400" dirty="0" smtClean="0">
                <a:latin typeface="+mn-ea"/>
              </a:rPr>
              <a:t>不可盖住止血带，并于伤患的资料上并需明确记录止血带绑上时间、部位等</a:t>
            </a:r>
          </a:p>
        </p:txBody>
      </p:sp>
      <p:pic>
        <p:nvPicPr>
          <p:cNvPr id="63492" name="Picture 7" descr="IMG_256"/>
          <p:cNvPicPr>
            <a:picLocks noGrp="1" noChangeAspect="1" noChangeArrowheads="1"/>
          </p:cNvPicPr>
          <p:nvPr>
            <p:ph type="body" sz="half" idx="2"/>
          </p:nvPr>
        </p:nvPicPr>
        <p:blipFill>
          <a:blip r:embed="rId2" cstate="print"/>
          <a:srcRect/>
          <a:stretch>
            <a:fillRect/>
          </a:stretch>
        </p:blipFill>
        <p:spPr>
          <a:xfrm>
            <a:off x="4832458" y="1066800"/>
            <a:ext cx="3892442" cy="3429000"/>
          </a:xfrm>
          <a:noFill/>
        </p:spPr>
      </p:pic>
      <p:sp>
        <p:nvSpPr>
          <p:cNvPr id="63493" name="Text Box 9"/>
          <p:cNvSpPr txBox="1">
            <a:spLocks noChangeArrowheads="1"/>
          </p:cNvSpPr>
          <p:nvPr/>
        </p:nvSpPr>
        <p:spPr bwMode="auto">
          <a:xfrm>
            <a:off x="4876800" y="4876800"/>
            <a:ext cx="4038600" cy="1477328"/>
          </a:xfrm>
          <a:prstGeom prst="rect">
            <a:avLst/>
          </a:prstGeom>
          <a:noFill/>
          <a:ln w="9525">
            <a:noFill/>
            <a:miter lim="800000"/>
            <a:headEnd/>
            <a:tailEnd/>
          </a:ln>
        </p:spPr>
        <p:txBody>
          <a:bodyPr wrap="square">
            <a:spAutoFit/>
          </a:bodyPr>
          <a:lstStyle/>
          <a:p>
            <a:pPr>
              <a:spcBef>
                <a:spcPct val="50000"/>
              </a:spcBef>
            </a:pPr>
            <a:r>
              <a:rPr lang="zh-CN" altLang="en-US" b="1" dirty="0">
                <a:solidFill>
                  <a:srgbClr val="FF0000"/>
                </a:solidFill>
              </a:rPr>
              <a:t>包扎力度要适中：包扎后应止血有效</a:t>
            </a:r>
            <a:r>
              <a:rPr lang="en-US" altLang="zh-CN" b="1" dirty="0">
                <a:solidFill>
                  <a:srgbClr val="FF0000"/>
                </a:solidFill>
              </a:rPr>
              <a:t>,</a:t>
            </a:r>
            <a:r>
              <a:rPr lang="zh-CN" altLang="en-US" b="1" dirty="0">
                <a:solidFill>
                  <a:srgbClr val="FF0000"/>
                </a:solidFill>
              </a:rPr>
              <a:t>检查远端的动脉还在搏动；包扎过松，止血无效；包扎过紧，会造成远端组织缺血缺氧坏死。不在万不得已的情况下，不要使用此法</a:t>
            </a:r>
            <a:r>
              <a:rPr lang="zh-CN" altLang="en-US" dirty="0"/>
              <a:t>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p:cNvSpPr>
          <p:nvPr>
            <p:ph type="title"/>
          </p:nvPr>
        </p:nvSpPr>
        <p:spPr>
          <a:xfrm>
            <a:off x="914400" y="304800"/>
            <a:ext cx="7772400" cy="838200"/>
          </a:xfrm>
        </p:spPr>
        <p:txBody>
          <a:bodyPr/>
          <a:lstStyle/>
          <a:p>
            <a:r>
              <a:rPr lang="zh-CN" altLang="en-US" smtClean="0">
                <a:solidFill>
                  <a:schemeClr val="accent1"/>
                </a:solidFill>
              </a:rPr>
              <a:t>烧烫伤（含化学伤）现场救护</a:t>
            </a:r>
          </a:p>
        </p:txBody>
      </p:sp>
      <p:sp>
        <p:nvSpPr>
          <p:cNvPr id="76803" name="Rectangle 3"/>
          <p:cNvSpPr>
            <a:spLocks noGrp="1"/>
          </p:cNvSpPr>
          <p:nvPr>
            <p:ph type="body" idx="1"/>
          </p:nvPr>
        </p:nvSpPr>
        <p:spPr/>
        <p:txBody>
          <a:bodyPr/>
          <a:lstStyle/>
          <a:p>
            <a:endParaRPr lang="zh-CN" altLang="en-US" smtClean="0"/>
          </a:p>
        </p:txBody>
      </p:sp>
      <p:pic>
        <p:nvPicPr>
          <p:cNvPr id="76804" name="Picture 4" descr=")JW[4W5I2FBI_CM3%)S0W}8"/>
          <p:cNvPicPr>
            <a:picLocks noChangeAspect="1" noChangeArrowheads="1"/>
          </p:cNvPicPr>
          <p:nvPr/>
        </p:nvPicPr>
        <p:blipFill>
          <a:blip r:embed="rId2" cstate="print"/>
          <a:srcRect/>
          <a:stretch>
            <a:fillRect/>
          </a:stretch>
        </p:blipFill>
        <p:spPr bwMode="auto">
          <a:xfrm>
            <a:off x="762000" y="1295400"/>
            <a:ext cx="7391400" cy="5133975"/>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33" name="Picture 9" descr="0[UZIPMJ5@PL(FWFJ8HY$1S"/>
          <p:cNvPicPr>
            <a:picLocks noChangeAspect="1" noChangeArrowheads="1"/>
          </p:cNvPicPr>
          <p:nvPr/>
        </p:nvPicPr>
        <p:blipFill>
          <a:blip r:embed="rId2" cstate="print"/>
          <a:srcRect/>
          <a:stretch>
            <a:fillRect/>
          </a:stretch>
        </p:blipFill>
        <p:spPr bwMode="auto">
          <a:xfrm>
            <a:off x="990600" y="857250"/>
            <a:ext cx="7162800" cy="5143500"/>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2" name="Picture 4" descr="X_8Q)S6)WMMGYSO{(A$OP27"/>
          <p:cNvPicPr>
            <a:picLocks noChangeAspect="1" noChangeArrowheads="1"/>
          </p:cNvPicPr>
          <p:nvPr/>
        </p:nvPicPr>
        <p:blipFill>
          <a:blip r:embed="rId2" cstate="print"/>
          <a:srcRect/>
          <a:stretch>
            <a:fillRect/>
          </a:stretch>
        </p:blipFill>
        <p:spPr bwMode="auto">
          <a:xfrm>
            <a:off x="609600" y="471488"/>
            <a:ext cx="7510463" cy="5605462"/>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50" name="Picture 6" descr="3$`)O)SJBZ3~%)L6HS({378"/>
          <p:cNvPicPr>
            <a:picLocks noChangeAspect="1" noChangeArrowheads="1"/>
          </p:cNvPicPr>
          <p:nvPr/>
        </p:nvPicPr>
        <p:blipFill>
          <a:blip r:embed="rId2" cstate="print"/>
          <a:srcRect/>
          <a:stretch>
            <a:fillRect/>
          </a:stretch>
        </p:blipFill>
        <p:spPr bwMode="auto">
          <a:xfrm>
            <a:off x="228600" y="2133600"/>
            <a:ext cx="3886200" cy="2789238"/>
          </a:xfrm>
          <a:prstGeom prst="rect">
            <a:avLst/>
          </a:prstGeom>
          <a:noFill/>
        </p:spPr>
      </p:pic>
      <p:pic>
        <p:nvPicPr>
          <p:cNvPr id="82951" name="Picture 7" descr="$IVT3Q}3S7%U(}8FMIB1~R9"/>
          <p:cNvPicPr>
            <a:picLocks noChangeAspect="1" noChangeArrowheads="1"/>
          </p:cNvPicPr>
          <p:nvPr/>
        </p:nvPicPr>
        <p:blipFill>
          <a:blip r:embed="rId3" cstate="print"/>
          <a:srcRect/>
          <a:stretch>
            <a:fillRect/>
          </a:stretch>
        </p:blipFill>
        <p:spPr bwMode="auto">
          <a:xfrm>
            <a:off x="4800600" y="2286000"/>
            <a:ext cx="3867150" cy="2703513"/>
          </a:xfrm>
          <a:prstGeom prst="rect">
            <a:avLst/>
          </a:prstGeom>
          <a:noFill/>
        </p:spPr>
      </p:pic>
      <p:pic>
        <p:nvPicPr>
          <p:cNvPr id="82948" name="Picture 4" descr="X}ZSF9]0XLV`~~D_T5ZXALK"/>
          <p:cNvPicPr>
            <a:picLocks noChangeAspect="1" noChangeArrowheads="1"/>
          </p:cNvPicPr>
          <p:nvPr/>
        </p:nvPicPr>
        <p:blipFill>
          <a:blip r:embed="rId4" cstate="print"/>
          <a:srcRect/>
          <a:stretch>
            <a:fillRect/>
          </a:stretch>
        </p:blipFill>
        <p:spPr bwMode="auto">
          <a:xfrm>
            <a:off x="381000" y="152400"/>
            <a:ext cx="3729038" cy="2581275"/>
          </a:xfrm>
          <a:prstGeom prst="rect">
            <a:avLst/>
          </a:prstGeom>
          <a:noFill/>
        </p:spPr>
      </p:pic>
      <p:pic>
        <p:nvPicPr>
          <p:cNvPr id="82949" name="Picture 5" descr="{7K8E8Y17IH]%{3$~DMX[~R"/>
          <p:cNvPicPr>
            <a:picLocks noChangeAspect="1" noChangeArrowheads="1"/>
          </p:cNvPicPr>
          <p:nvPr/>
        </p:nvPicPr>
        <p:blipFill>
          <a:blip r:embed="rId5" cstate="print"/>
          <a:srcRect/>
          <a:stretch>
            <a:fillRect/>
          </a:stretch>
        </p:blipFill>
        <p:spPr bwMode="auto">
          <a:xfrm>
            <a:off x="4724400" y="152400"/>
            <a:ext cx="4138613" cy="2684463"/>
          </a:xfrm>
          <a:prstGeom prst="rect">
            <a:avLst/>
          </a:prstGeom>
          <a:noFill/>
        </p:spPr>
      </p:pic>
      <p:pic>
        <p:nvPicPr>
          <p:cNvPr id="82953" name="Picture 9" descr="Z@5)`}`P[)IIB)L`{HLB[GK"/>
          <p:cNvPicPr>
            <a:picLocks noChangeAspect="1" noChangeArrowheads="1"/>
          </p:cNvPicPr>
          <p:nvPr/>
        </p:nvPicPr>
        <p:blipFill>
          <a:blip r:embed="rId6" cstate="print"/>
          <a:srcRect/>
          <a:stretch>
            <a:fillRect/>
          </a:stretch>
        </p:blipFill>
        <p:spPr bwMode="auto">
          <a:xfrm>
            <a:off x="2362200" y="4572000"/>
            <a:ext cx="3886200" cy="2133600"/>
          </a:xfrm>
          <a:prstGeom prst="rect">
            <a:avLst/>
          </a:prstGeom>
          <a:noFill/>
        </p:spPr>
      </p:pic>
      <p:sp>
        <p:nvSpPr>
          <p:cNvPr id="82954" name="Text Box 10"/>
          <p:cNvSpPr txBox="1">
            <a:spLocks noChangeArrowheads="1"/>
          </p:cNvSpPr>
          <p:nvPr/>
        </p:nvSpPr>
        <p:spPr bwMode="auto">
          <a:xfrm>
            <a:off x="5638800" y="6096000"/>
            <a:ext cx="3276600" cy="396875"/>
          </a:xfrm>
          <a:prstGeom prst="rect">
            <a:avLst/>
          </a:prstGeom>
          <a:noFill/>
          <a:ln w="9525">
            <a:noFill/>
            <a:miter lim="800000"/>
            <a:headEnd/>
            <a:tailEnd/>
          </a:ln>
          <a:effectLst/>
        </p:spPr>
        <p:txBody>
          <a:bodyPr>
            <a:spAutoFit/>
          </a:bodyPr>
          <a:lstStyle/>
          <a:p>
            <a:pPr>
              <a:spcBef>
                <a:spcPct val="50000"/>
              </a:spcBef>
            </a:pPr>
            <a:r>
              <a:rPr lang="zh-CN" altLang="en-US" sz="2000" b="1">
                <a:solidFill>
                  <a:srgbClr val="FF3300"/>
                </a:solidFill>
              </a:rPr>
              <a:t>整个过程中维护呼吸道通畅</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2" name="Picture 4" descr=")EI{}T~[_A]_K[99R1S7)0Z"/>
          <p:cNvPicPr>
            <a:picLocks noChangeAspect="1" noChangeArrowheads="1"/>
          </p:cNvPicPr>
          <p:nvPr/>
        </p:nvPicPr>
        <p:blipFill>
          <a:blip r:embed="rId2" cstate="print"/>
          <a:srcRect/>
          <a:stretch>
            <a:fillRect/>
          </a:stretch>
        </p:blipFill>
        <p:spPr bwMode="auto">
          <a:xfrm>
            <a:off x="1219200" y="923925"/>
            <a:ext cx="7315200" cy="5465763"/>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6" name="Picture 4" descr="HJ@0`6_Z5G_LGVO)I{%C(VR"/>
          <p:cNvPicPr>
            <a:picLocks noChangeAspect="1" noChangeArrowheads="1"/>
          </p:cNvPicPr>
          <p:nvPr/>
        </p:nvPicPr>
        <p:blipFill>
          <a:blip r:embed="rId2" cstate="print"/>
          <a:srcRect/>
          <a:stretch>
            <a:fillRect/>
          </a:stretch>
        </p:blipFill>
        <p:spPr bwMode="auto">
          <a:xfrm>
            <a:off x="685800" y="512763"/>
            <a:ext cx="7377113" cy="5535612"/>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4" name="Picture 4"/>
          <p:cNvPicPr>
            <a:picLocks noChangeAspect="1" noChangeArrowheads="1"/>
          </p:cNvPicPr>
          <p:nvPr/>
        </p:nvPicPr>
        <p:blipFill>
          <a:blip r:embed="rId2" cstate="print"/>
          <a:srcRect/>
          <a:stretch>
            <a:fillRect/>
          </a:stretch>
        </p:blipFill>
        <p:spPr bwMode="auto">
          <a:xfrm>
            <a:off x="685800" y="534988"/>
            <a:ext cx="7358063" cy="5480050"/>
          </a:xfrm>
          <a:prstGeom prst="rect">
            <a:avLst/>
          </a:prstGeom>
          <a:noFill/>
          <a:ln w="9525">
            <a:noFill/>
            <a:miter lim="800000"/>
            <a:headEnd/>
            <a:tailEnd/>
          </a:ln>
          <a:effec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    </a:t>
            </a:r>
            <a:r>
              <a:rPr lang="zh-CN" altLang="zh-CN" dirty="0" smtClean="0"/>
              <a:t>异物卡喉的处理</a:t>
            </a:r>
            <a:endParaRPr lang="zh-CN" altLang="en-US" dirty="0"/>
          </a:p>
        </p:txBody>
      </p:sp>
      <p:sp>
        <p:nvSpPr>
          <p:cNvPr id="3" name="内容占位符 2"/>
          <p:cNvSpPr>
            <a:spLocks noGrp="1"/>
          </p:cNvSpPr>
          <p:nvPr>
            <p:ph sz="quarter" idx="1"/>
          </p:nvPr>
        </p:nvSpPr>
        <p:spPr/>
        <p:txBody>
          <a:bodyPr/>
          <a:lstStyle/>
          <a:p>
            <a:r>
              <a:rPr lang="zh-CN" altLang="en-US" dirty="0" smtClean="0"/>
              <a:t>食物、异物卡喉常见于进食或口含异物时嬉笑、打闹或啼哭而发生，尤其多见于儿童。</a:t>
            </a:r>
            <a:endParaRPr lang="en-US" altLang="zh-CN" dirty="0" smtClean="0"/>
          </a:p>
          <a:p>
            <a:r>
              <a:rPr lang="zh-CN" altLang="en-US" dirty="0" smtClean="0"/>
              <a:t>由于食物或异物嵌顿于声门或落入气管，造成病人窒息或严重呼吸因难，表现为突然呛咳、不能发音、喘鸣、呼吸急促、皮肤发紫，严重者可迅速出现意识丧失，甚至呼吸心跳停止。</a:t>
            </a:r>
            <a:endParaRPr lang="en-US" altLang="zh-CN" dirty="0" smtClean="0"/>
          </a:p>
          <a:p>
            <a:r>
              <a:rPr lang="zh-CN" altLang="en-US" dirty="0" smtClean="0"/>
              <a:t>一旦发生这种情况，千万</a:t>
            </a:r>
            <a:r>
              <a:rPr lang="zh-CN" altLang="en-US" dirty="0" smtClean="0">
                <a:solidFill>
                  <a:srgbClr val="FF0000"/>
                </a:solidFill>
              </a:rPr>
              <a:t>不要叩击病人的背部，</a:t>
            </a:r>
            <a:r>
              <a:rPr lang="zh-CN" altLang="en-US" dirty="0" smtClean="0"/>
              <a:t>应在迅速与医院联系或将病人转送医院的同时，立即对其进行现场急救。这里介绍海姆立克</a:t>
            </a:r>
            <a:r>
              <a:rPr lang="en-US" altLang="zh-CN" dirty="0" smtClean="0"/>
              <a:t>(Heimlich)</a:t>
            </a:r>
            <a:r>
              <a:rPr lang="zh-CN" altLang="en-US" dirty="0" smtClean="0"/>
              <a:t>手法，简单易行，十分有效。</a:t>
            </a: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990600" y="609600"/>
            <a:ext cx="7793038" cy="623888"/>
          </a:xfrm>
        </p:spPr>
        <p:txBody>
          <a:bodyPr>
            <a:normAutofit fontScale="90000"/>
          </a:bodyPr>
          <a:lstStyle/>
          <a:p>
            <a:pPr eaLnBrk="1" fontAlgn="auto" hangingPunct="1">
              <a:spcAft>
                <a:spcPts val="0"/>
              </a:spcAft>
              <a:defRPr/>
            </a:pPr>
            <a:r>
              <a:rPr lang="zh-CN" altLang="en-US" dirty="0"/>
              <a:t>发生急症时处理步骤：</a:t>
            </a:r>
          </a:p>
        </p:txBody>
      </p:sp>
      <p:sp>
        <p:nvSpPr>
          <p:cNvPr id="16387" name="Rectangle 3"/>
          <p:cNvSpPr>
            <a:spLocks noGrp="1" noChangeArrowheads="1"/>
          </p:cNvSpPr>
          <p:nvPr>
            <p:ph sz="quarter" idx="1"/>
          </p:nvPr>
        </p:nvSpPr>
        <p:spPr>
          <a:xfrm>
            <a:off x="609600" y="1371600"/>
            <a:ext cx="7772400" cy="4953000"/>
          </a:xfrm>
        </p:spPr>
        <p:txBody>
          <a:bodyPr/>
          <a:lstStyle/>
          <a:p>
            <a:pPr eaLnBrk="1" hangingPunct="1">
              <a:buFont typeface="Wingdings" pitchFamily="2" charset="2"/>
              <a:buNone/>
            </a:pPr>
            <a:r>
              <a:rPr lang="zh-CN" altLang="en-US" sz="2800" b="1" dirty="0" smtClean="0">
                <a:latin typeface="仿宋" pitchFamily="49" charset="-122"/>
                <a:ea typeface="仿宋" pitchFamily="49" charset="-122"/>
              </a:rPr>
              <a:t>一：判断意识：</a:t>
            </a:r>
            <a:r>
              <a:rPr lang="zh-CN" altLang="en-US" sz="2800" dirty="0" smtClean="0">
                <a:latin typeface="仿宋" pitchFamily="49" charset="-122"/>
                <a:ea typeface="仿宋" pitchFamily="49" charset="-122"/>
              </a:rPr>
              <a:t>轻拍患者双肩、在双耳边呼唤。</a:t>
            </a:r>
            <a:r>
              <a:rPr lang="zh-CN" altLang="en-US" sz="2800" b="1" dirty="0" smtClean="0">
                <a:solidFill>
                  <a:schemeClr val="hlink"/>
                </a:solidFill>
                <a:latin typeface="仿宋" pitchFamily="49" charset="-122"/>
                <a:ea typeface="仿宋" pitchFamily="49" charset="-122"/>
              </a:rPr>
              <a:t>轻拍重喊</a:t>
            </a:r>
            <a:r>
              <a:rPr lang="zh-CN" altLang="en-US" sz="2800" dirty="0" smtClean="0">
                <a:latin typeface="仿宋" pitchFamily="49" charset="-122"/>
                <a:ea typeface="仿宋" pitchFamily="49" charset="-122"/>
              </a:rPr>
              <a:t>如果病人清醒，要继续观察，如果没有反应则为昏迷，进行下一步</a:t>
            </a:r>
          </a:p>
          <a:p>
            <a:pPr eaLnBrk="1" hangingPunct="1">
              <a:buFont typeface="Wingdings" pitchFamily="2" charset="2"/>
              <a:buNone/>
            </a:pPr>
            <a:r>
              <a:rPr lang="zh-CN" altLang="en-US" sz="2800" b="1" dirty="0" smtClean="0">
                <a:latin typeface="仿宋" pitchFamily="49" charset="-122"/>
                <a:ea typeface="仿宋" pitchFamily="49" charset="-122"/>
              </a:rPr>
              <a:t>二：判断有无呼吸：</a:t>
            </a:r>
            <a:r>
              <a:rPr lang="zh-CN" altLang="en-US" sz="2800" b="1" dirty="0" smtClean="0">
                <a:solidFill>
                  <a:schemeClr val="hlink"/>
                </a:solidFill>
                <a:latin typeface="仿宋" pitchFamily="49" charset="-122"/>
                <a:ea typeface="仿宋" pitchFamily="49" charset="-122"/>
              </a:rPr>
              <a:t>一看二听三感觉</a:t>
            </a:r>
            <a:r>
              <a:rPr lang="zh-CN" altLang="en-US" sz="2800" dirty="0" smtClean="0">
                <a:latin typeface="仿宋" pitchFamily="49" charset="-122"/>
                <a:ea typeface="仿宋" pitchFamily="49" charset="-122"/>
              </a:rPr>
              <a:t>（维持呼吸道打开的姿势，将耳部放在病人口鼻处），</a:t>
            </a:r>
            <a:r>
              <a:rPr lang="zh-CN" altLang="en-US" sz="2800" dirty="0" smtClean="0">
                <a:solidFill>
                  <a:srgbClr val="FF0000"/>
                </a:solidFill>
                <a:latin typeface="仿宋" pitchFamily="49" charset="-122"/>
                <a:ea typeface="仿宋" pitchFamily="49" charset="-122"/>
              </a:rPr>
              <a:t>一看：</a:t>
            </a:r>
            <a:r>
              <a:rPr lang="zh-CN" altLang="en-US" sz="2800" dirty="0" smtClean="0">
                <a:latin typeface="仿宋" pitchFamily="49" charset="-122"/>
                <a:ea typeface="仿宋" pitchFamily="49" charset="-122"/>
              </a:rPr>
              <a:t>观察病人胸部起伏</a:t>
            </a:r>
            <a:r>
              <a:rPr lang="en-US" altLang="zh-CN" sz="2800" dirty="0" smtClean="0">
                <a:latin typeface="仿宋" pitchFamily="49" charset="-122"/>
                <a:ea typeface="仿宋" pitchFamily="49" charset="-122"/>
              </a:rPr>
              <a:t>5-10</a:t>
            </a:r>
            <a:r>
              <a:rPr lang="zh-CN" altLang="en-US" sz="2800" dirty="0" smtClean="0">
                <a:latin typeface="仿宋" pitchFamily="49" charset="-122"/>
                <a:ea typeface="仿宋" pitchFamily="49" charset="-122"/>
              </a:rPr>
              <a:t>秒， </a:t>
            </a:r>
            <a:r>
              <a:rPr lang="zh-CN" altLang="en-US" sz="2800" dirty="0" smtClean="0">
                <a:solidFill>
                  <a:srgbClr val="FF0000"/>
                </a:solidFill>
                <a:latin typeface="仿宋" pitchFamily="49" charset="-122"/>
                <a:ea typeface="仿宋" pitchFamily="49" charset="-122"/>
              </a:rPr>
              <a:t>二听</a:t>
            </a:r>
            <a:r>
              <a:rPr lang="en-US" altLang="zh-CN" sz="2800" dirty="0" smtClean="0">
                <a:solidFill>
                  <a:srgbClr val="FF0000"/>
                </a:solidFill>
                <a:latin typeface="仿宋" pitchFamily="49" charset="-122"/>
                <a:ea typeface="仿宋" pitchFamily="49" charset="-122"/>
              </a:rPr>
              <a:t>:</a:t>
            </a:r>
            <a:r>
              <a:rPr lang="zh-CN" altLang="en-US" sz="2800" dirty="0" smtClean="0">
                <a:latin typeface="仿宋" pitchFamily="49" charset="-122"/>
                <a:ea typeface="仿宋" pitchFamily="49" charset="-122"/>
              </a:rPr>
              <a:t>有无呼吸声音；</a:t>
            </a:r>
            <a:r>
              <a:rPr lang="zh-CN" altLang="en-US" sz="2800" dirty="0" smtClean="0">
                <a:solidFill>
                  <a:srgbClr val="FF0000"/>
                </a:solidFill>
                <a:latin typeface="仿宋" pitchFamily="49" charset="-122"/>
                <a:ea typeface="仿宋" pitchFamily="49" charset="-122"/>
              </a:rPr>
              <a:t>三感觉：</a:t>
            </a:r>
            <a:r>
              <a:rPr lang="zh-CN" altLang="en-US" sz="2800" dirty="0" smtClean="0">
                <a:latin typeface="仿宋" pitchFamily="49" charset="-122"/>
                <a:ea typeface="仿宋" pitchFamily="49" charset="-122"/>
              </a:rPr>
              <a:t>用脸颊接近患者口鼻，感觉有无呼出气流，无呼吸进行下一步</a:t>
            </a:r>
          </a:p>
          <a:p>
            <a:pPr eaLnBrk="1" hangingPunct="1">
              <a:buFont typeface="Wingdings" pitchFamily="2" charset="2"/>
              <a:buNone/>
            </a:pPr>
            <a:r>
              <a:rPr lang="zh-CN" altLang="en-US" sz="2800" b="1" dirty="0" smtClean="0">
                <a:latin typeface="仿宋" pitchFamily="49" charset="-122"/>
                <a:ea typeface="仿宋" pitchFamily="49" charset="-122"/>
              </a:rPr>
              <a:t>三：高声呼救：“</a:t>
            </a:r>
            <a:r>
              <a:rPr lang="zh-CN" altLang="en-US" sz="2800" dirty="0" smtClean="0">
                <a:latin typeface="仿宋" pitchFamily="49" charset="-122"/>
                <a:ea typeface="仿宋" pitchFamily="49" charset="-122"/>
              </a:rPr>
              <a:t>快来人啊，有人晕倒了。”接着联系医院，打</a:t>
            </a:r>
            <a:r>
              <a:rPr lang="en-US" altLang="zh-CN" sz="2800" dirty="0" smtClean="0">
                <a:latin typeface="仿宋" pitchFamily="49" charset="-122"/>
                <a:ea typeface="仿宋" pitchFamily="49" charset="-122"/>
              </a:rPr>
              <a:t>120</a:t>
            </a:r>
            <a:r>
              <a:rPr lang="zh-CN" altLang="en-US" sz="2800" dirty="0" smtClean="0">
                <a:latin typeface="仿宋" pitchFamily="49" charset="-122"/>
                <a:ea typeface="仿宋" pitchFamily="49" charset="-122"/>
              </a:rPr>
              <a:t>求救，并立即就地进行心肺复苏术。</a:t>
            </a:r>
          </a:p>
        </p:txBody>
      </p:sp>
      <p:sp>
        <p:nvSpPr>
          <p:cNvPr id="16388" name="AutoShape 4" descr="_9_~WTE62)A`NYJ$0E_$Y"/>
          <p:cNvSpPr>
            <a:spLocks noChangeAspect="1" noChangeArrowheads="1"/>
          </p:cNvSpPr>
          <p:nvPr/>
        </p:nvSpPr>
        <p:spPr bwMode="auto">
          <a:xfrm>
            <a:off x="0" y="0"/>
            <a:ext cx="304800" cy="304800"/>
          </a:xfrm>
          <a:prstGeom prst="rect">
            <a:avLst/>
          </a:prstGeom>
          <a:noFill/>
          <a:ln w="9525">
            <a:noFill/>
            <a:miter lim="800000"/>
            <a:headEnd/>
            <a:tailEnd/>
          </a:ln>
        </p:spPr>
        <p:txBody>
          <a:bodyPr/>
          <a:lstStyle/>
          <a:p>
            <a:endParaRPr lang="zh-CN" alt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Picture 1" descr="C:\Users\Administrator\AppData\Roaming\Tencent\Users\106679933\QQ\WinTemp\RichOle\7R(@IM6ENZKIH4]HOU`N5T0.png"/>
          <p:cNvPicPr>
            <a:picLocks noChangeAspect="1" noChangeArrowheads="1"/>
          </p:cNvPicPr>
          <p:nvPr/>
        </p:nvPicPr>
        <p:blipFill>
          <a:blip r:embed="rId2" cstate="print"/>
          <a:srcRect/>
          <a:stretch>
            <a:fillRect/>
          </a:stretch>
        </p:blipFill>
        <p:spPr bwMode="auto">
          <a:xfrm>
            <a:off x="2743200" y="0"/>
            <a:ext cx="5745465" cy="6549628"/>
          </a:xfrm>
          <a:prstGeom prst="rect">
            <a:avLst/>
          </a:prstGeom>
          <a:noFill/>
        </p:spPr>
      </p:pic>
      <p:sp>
        <p:nvSpPr>
          <p:cNvPr id="8" name="TextBox 7"/>
          <p:cNvSpPr txBox="1"/>
          <p:nvPr/>
        </p:nvSpPr>
        <p:spPr>
          <a:xfrm>
            <a:off x="762000" y="1219200"/>
            <a:ext cx="1371600" cy="1815882"/>
          </a:xfrm>
          <a:prstGeom prst="rect">
            <a:avLst/>
          </a:prstGeom>
          <a:noFill/>
        </p:spPr>
        <p:txBody>
          <a:bodyPr wrap="square" rtlCol="0">
            <a:spAutoFit/>
          </a:bodyPr>
          <a:lstStyle/>
          <a:p>
            <a:r>
              <a:rPr lang="zh-CN" altLang="en-US" sz="2800" dirty="0" smtClean="0">
                <a:solidFill>
                  <a:srgbClr val="C00000"/>
                </a:solidFill>
                <a:latin typeface="仿宋" pitchFamily="49" charset="-122"/>
                <a:ea typeface="仿宋" pitchFamily="49" charset="-122"/>
              </a:rPr>
              <a:t>本方法简便易行，十分有效</a:t>
            </a:r>
            <a:endParaRPr lang="zh-CN" altLang="en-US" sz="2800" dirty="0">
              <a:solidFill>
                <a:srgbClr val="C00000"/>
              </a:solidFill>
              <a:latin typeface="仿宋" pitchFamily="49" charset="-122"/>
              <a:ea typeface="仿宋" pitchFamily="49"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04800" y="179249"/>
            <a:ext cx="3124200" cy="7109639"/>
          </a:xfrm>
          <a:prstGeom prst="rect">
            <a:avLst/>
          </a:prstGeom>
        </p:spPr>
        <p:txBody>
          <a:bodyPr wrap="square">
            <a:spAutoFit/>
          </a:bodyPr>
          <a:lstStyle/>
          <a:p>
            <a:r>
              <a:rPr lang="zh-CN" altLang="en-US" sz="2800" b="1" dirty="0" smtClean="0">
                <a:solidFill>
                  <a:srgbClr val="C00000"/>
                </a:solidFill>
                <a:latin typeface="仿宋" pitchFamily="49" charset="-122"/>
                <a:ea typeface="仿宋" pitchFamily="49" charset="-122"/>
              </a:rPr>
              <a:t>一、应用于成人</a:t>
            </a:r>
            <a:r>
              <a:rPr lang="zh-CN" altLang="en-US" sz="2800" dirty="0" smtClean="0">
                <a:latin typeface="仿宋" pitchFamily="49" charset="-122"/>
                <a:ea typeface="仿宋" pitchFamily="49" charset="-122"/>
              </a:rPr>
              <a:t/>
            </a:r>
            <a:br>
              <a:rPr lang="zh-CN" altLang="en-US" sz="2800" dirty="0" smtClean="0">
                <a:latin typeface="仿宋" pitchFamily="49" charset="-122"/>
                <a:ea typeface="仿宋" pitchFamily="49" charset="-122"/>
              </a:rPr>
            </a:br>
            <a:r>
              <a:rPr lang="en-US" altLang="zh-CN" sz="2800" dirty="0" smtClean="0">
                <a:latin typeface="仿宋" pitchFamily="49" charset="-122"/>
                <a:ea typeface="仿宋" pitchFamily="49" charset="-122"/>
              </a:rPr>
              <a:t>1</a:t>
            </a:r>
            <a:r>
              <a:rPr lang="zh-CN" altLang="en-US" sz="2800" dirty="0" smtClean="0">
                <a:latin typeface="仿宋" pitchFamily="49" charset="-122"/>
                <a:ea typeface="仿宋" pitchFamily="49" charset="-122"/>
              </a:rPr>
              <a:t>、抢救者站在病人背后，用两手臂环绕病人的腰部。</a:t>
            </a:r>
            <a:br>
              <a:rPr lang="zh-CN" altLang="en-US" sz="2800" dirty="0" smtClean="0">
                <a:latin typeface="仿宋" pitchFamily="49" charset="-122"/>
                <a:ea typeface="仿宋" pitchFamily="49" charset="-122"/>
              </a:rPr>
            </a:br>
            <a:r>
              <a:rPr lang="en-US" altLang="zh-CN" sz="2800" dirty="0" smtClean="0">
                <a:latin typeface="仿宋" pitchFamily="49" charset="-122"/>
                <a:ea typeface="仿宋" pitchFamily="49" charset="-122"/>
              </a:rPr>
              <a:t>2</a:t>
            </a:r>
            <a:r>
              <a:rPr lang="zh-CN" altLang="en-US" sz="2800" dirty="0" smtClean="0">
                <a:latin typeface="仿宋" pitchFamily="49" charset="-122"/>
                <a:ea typeface="仿宋" pitchFamily="49" charset="-122"/>
              </a:rPr>
              <a:t>、一手握拳，将拳头的拇指一侧放在病人胸廓上和脐上的腹部。</a:t>
            </a:r>
            <a:br>
              <a:rPr lang="zh-CN" altLang="en-US" sz="2800" dirty="0" smtClean="0">
                <a:latin typeface="仿宋" pitchFamily="49" charset="-122"/>
                <a:ea typeface="仿宋" pitchFamily="49" charset="-122"/>
              </a:rPr>
            </a:br>
            <a:r>
              <a:rPr lang="en-US" altLang="zh-CN" sz="2800" dirty="0" smtClean="0">
                <a:latin typeface="仿宋" pitchFamily="49" charset="-122"/>
                <a:ea typeface="仿宋" pitchFamily="49" charset="-122"/>
              </a:rPr>
              <a:t>3</a:t>
            </a:r>
            <a:r>
              <a:rPr lang="zh-CN" altLang="en-US" sz="2800" dirty="0" smtClean="0">
                <a:latin typeface="仿宋" pitchFamily="49" charset="-122"/>
                <a:ea typeface="仿宋" pitchFamily="49" charset="-122"/>
              </a:rPr>
              <a:t>、用另一手抓住拳头、快速向上重击压迫病人的腹部</a:t>
            </a:r>
            <a:r>
              <a:rPr lang="en-US" altLang="zh-CN" sz="2800" dirty="0" smtClean="0">
                <a:latin typeface="仿宋" pitchFamily="49" charset="-122"/>
                <a:ea typeface="仿宋" pitchFamily="49" charset="-122"/>
              </a:rPr>
              <a:t>6—10</a:t>
            </a:r>
            <a:r>
              <a:rPr lang="zh-CN" altLang="en-US" sz="2800" dirty="0" smtClean="0">
                <a:latin typeface="仿宋" pitchFamily="49" charset="-122"/>
                <a:ea typeface="仿宋" pitchFamily="49" charset="-122"/>
              </a:rPr>
              <a:t>次。</a:t>
            </a:r>
            <a:br>
              <a:rPr lang="zh-CN" altLang="en-US" sz="2800" dirty="0" smtClean="0">
                <a:latin typeface="仿宋" pitchFamily="49" charset="-122"/>
                <a:ea typeface="仿宋" pitchFamily="49" charset="-122"/>
              </a:rPr>
            </a:br>
            <a:r>
              <a:rPr lang="en-US" altLang="zh-CN" sz="2800" dirty="0" smtClean="0">
                <a:latin typeface="仿宋" pitchFamily="49" charset="-122"/>
                <a:ea typeface="仿宋" pitchFamily="49" charset="-122"/>
              </a:rPr>
              <a:t>4</a:t>
            </a:r>
            <a:r>
              <a:rPr lang="zh-CN" altLang="en-US" sz="2800" dirty="0" smtClean="0">
                <a:latin typeface="仿宋" pitchFamily="49" charset="-122"/>
                <a:ea typeface="仿宋" pitchFamily="49" charset="-122"/>
              </a:rPr>
              <a:t>、重复以上手法直到异物排出。 </a:t>
            </a:r>
            <a:br>
              <a:rPr lang="zh-CN" altLang="en-US" sz="2800" dirty="0" smtClean="0">
                <a:latin typeface="仿宋" pitchFamily="49" charset="-122"/>
                <a:ea typeface="仿宋" pitchFamily="49" charset="-122"/>
              </a:rPr>
            </a:br>
            <a:endParaRPr lang="zh-CN" altLang="en-US" sz="2800" dirty="0" smtClean="0">
              <a:latin typeface="仿宋" pitchFamily="49" charset="-122"/>
              <a:ea typeface="仿宋" pitchFamily="49" charset="-122"/>
            </a:endParaRPr>
          </a:p>
          <a:p>
            <a:r>
              <a:rPr lang="zh-CN" altLang="en-US" dirty="0" smtClean="0"/>
              <a:t/>
            </a:r>
            <a:br>
              <a:rPr lang="zh-CN" altLang="en-US" dirty="0" smtClean="0"/>
            </a:br>
            <a:endParaRPr lang="zh-CN" altLang="en-US" dirty="0"/>
          </a:p>
        </p:txBody>
      </p:sp>
      <p:pic>
        <p:nvPicPr>
          <p:cNvPr id="3075" name="Picture 3" descr="C:\Users\Administrator\AppData\Roaming\Tencent\Users\106679933\QQ\WinTemp\RichOle\5BI5WDBE%]C]7N8UV{W_0YF.png"/>
          <p:cNvPicPr>
            <a:picLocks noChangeAspect="1" noChangeArrowheads="1"/>
          </p:cNvPicPr>
          <p:nvPr/>
        </p:nvPicPr>
        <p:blipFill>
          <a:blip r:embed="rId2" cstate="print"/>
          <a:srcRect/>
          <a:stretch>
            <a:fillRect/>
          </a:stretch>
        </p:blipFill>
        <p:spPr bwMode="auto">
          <a:xfrm>
            <a:off x="3358476" y="153931"/>
            <a:ext cx="5252124" cy="6399269"/>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8600" y="381000"/>
            <a:ext cx="3124200" cy="4401205"/>
          </a:xfrm>
          <a:prstGeom prst="rect">
            <a:avLst/>
          </a:prstGeom>
        </p:spPr>
        <p:txBody>
          <a:bodyPr wrap="square">
            <a:spAutoFit/>
          </a:bodyPr>
          <a:lstStyle/>
          <a:p>
            <a:r>
              <a:rPr lang="zh-CN" altLang="en-US" sz="2800" b="1" dirty="0" smtClean="0">
                <a:solidFill>
                  <a:srgbClr val="C00000"/>
                </a:solidFill>
                <a:latin typeface="仿宋" pitchFamily="49" charset="-122"/>
                <a:ea typeface="仿宋" pitchFamily="49" charset="-122"/>
              </a:rPr>
              <a:t>二、应用于婴幼儿</a:t>
            </a:r>
            <a:r>
              <a:rPr lang="zh-CN" altLang="en-US" sz="2800" dirty="0" smtClean="0">
                <a:latin typeface="仿宋" pitchFamily="49" charset="-122"/>
                <a:ea typeface="仿宋" pitchFamily="49" charset="-122"/>
              </a:rPr>
              <a:t/>
            </a:r>
            <a:br>
              <a:rPr lang="zh-CN" altLang="en-US" sz="2800" dirty="0" smtClean="0">
                <a:latin typeface="仿宋" pitchFamily="49" charset="-122"/>
                <a:ea typeface="仿宋" pitchFamily="49" charset="-122"/>
              </a:rPr>
            </a:br>
            <a:endParaRPr lang="en-US" altLang="zh-CN" sz="2800" dirty="0" smtClean="0">
              <a:latin typeface="仿宋" pitchFamily="49" charset="-122"/>
              <a:ea typeface="仿宋" pitchFamily="49" charset="-122"/>
            </a:endParaRPr>
          </a:p>
          <a:p>
            <a:r>
              <a:rPr lang="en-US" altLang="zh-CN" sz="2800" dirty="0" smtClean="0">
                <a:latin typeface="仿宋" pitchFamily="49" charset="-122"/>
                <a:ea typeface="仿宋" pitchFamily="49" charset="-122"/>
              </a:rPr>
              <a:t>    </a:t>
            </a:r>
            <a:r>
              <a:rPr lang="zh-CN" altLang="en-US" sz="2800" dirty="0" smtClean="0">
                <a:latin typeface="仿宋" pitchFamily="49" charset="-122"/>
                <a:ea typeface="仿宋" pitchFamily="49" charset="-122"/>
              </a:rPr>
              <a:t>抢救者以两手的中指或食指，放在患儿胸廓下和脐上的腹部，快速向上重击压迫，但要很轻柔。重复之，直至异物排出。</a:t>
            </a:r>
            <a:br>
              <a:rPr lang="zh-CN" altLang="en-US" sz="2800" dirty="0" smtClean="0">
                <a:latin typeface="仿宋" pitchFamily="49" charset="-122"/>
                <a:ea typeface="仿宋" pitchFamily="49" charset="-122"/>
              </a:rPr>
            </a:br>
            <a:endParaRPr lang="zh-CN" altLang="en-US" sz="2800" dirty="0" smtClean="0">
              <a:latin typeface="仿宋" pitchFamily="49" charset="-122"/>
              <a:ea typeface="仿宋" pitchFamily="49" charset="-122"/>
            </a:endParaRPr>
          </a:p>
        </p:txBody>
      </p:sp>
      <p:pic>
        <p:nvPicPr>
          <p:cNvPr id="84993" name="Picture 1" descr="C:\Users\Administrator\AppData\Roaming\Tencent\Users\106679933\QQ\WinTemp\RichOle\4P}J)KBCTU_YZMXP0MZZ0{Q.png"/>
          <p:cNvPicPr>
            <a:picLocks noChangeAspect="1" noChangeArrowheads="1"/>
          </p:cNvPicPr>
          <p:nvPr/>
        </p:nvPicPr>
        <p:blipFill>
          <a:blip r:embed="rId2" cstate="print"/>
          <a:srcRect/>
          <a:stretch>
            <a:fillRect/>
          </a:stretch>
        </p:blipFill>
        <p:spPr bwMode="auto">
          <a:xfrm>
            <a:off x="3200064" y="838200"/>
            <a:ext cx="5563496" cy="4648200"/>
          </a:xfrm>
          <a:prstGeom prst="rect">
            <a:avLst/>
          </a:prstGeom>
          <a:noFill/>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descr="C:\Users\Administrator\AppData\Roaming\Tencent\Users\106679933\QQ\WinTemp\RichOle\W]8JAZ(~R%8GKI2A[OHINF9.png"/>
          <p:cNvPicPr>
            <a:picLocks noChangeAspect="1" noChangeArrowheads="1"/>
          </p:cNvPicPr>
          <p:nvPr/>
        </p:nvPicPr>
        <p:blipFill>
          <a:blip r:embed="rId2" cstate="print"/>
          <a:srcRect/>
          <a:stretch>
            <a:fillRect/>
          </a:stretch>
        </p:blipFill>
        <p:spPr bwMode="auto">
          <a:xfrm>
            <a:off x="4724399" y="228600"/>
            <a:ext cx="4419601" cy="6019800"/>
          </a:xfrm>
          <a:prstGeom prst="rect">
            <a:avLst/>
          </a:prstGeom>
          <a:noFill/>
        </p:spPr>
      </p:pic>
      <p:sp>
        <p:nvSpPr>
          <p:cNvPr id="4" name="矩形 3"/>
          <p:cNvSpPr/>
          <p:nvPr/>
        </p:nvSpPr>
        <p:spPr>
          <a:xfrm>
            <a:off x="304800" y="990600"/>
            <a:ext cx="4724400" cy="5447645"/>
          </a:xfrm>
          <a:prstGeom prst="rect">
            <a:avLst/>
          </a:prstGeom>
        </p:spPr>
        <p:txBody>
          <a:bodyPr wrap="square">
            <a:spAutoFit/>
          </a:bodyPr>
          <a:lstStyle/>
          <a:p>
            <a:r>
              <a:rPr lang="zh-CN" altLang="en-US" sz="3200" b="1" dirty="0" smtClean="0">
                <a:solidFill>
                  <a:srgbClr val="C00000"/>
                </a:solidFill>
                <a:latin typeface="仿宋" pitchFamily="49" charset="-122"/>
                <a:ea typeface="仿宋" pitchFamily="49" charset="-122"/>
              </a:rPr>
              <a:t>三、自救</a:t>
            </a:r>
            <a:r>
              <a:rPr lang="zh-CN" altLang="en-US" sz="3200" dirty="0" smtClean="0">
                <a:latin typeface="仿宋" pitchFamily="49" charset="-122"/>
                <a:ea typeface="仿宋" pitchFamily="49" charset="-122"/>
              </a:rPr>
              <a:t></a:t>
            </a:r>
            <a:br>
              <a:rPr lang="zh-CN" altLang="en-US" sz="3200" dirty="0" smtClean="0">
                <a:latin typeface="仿宋" pitchFamily="49" charset="-122"/>
                <a:ea typeface="仿宋" pitchFamily="49" charset="-122"/>
              </a:rPr>
            </a:br>
            <a:r>
              <a:rPr lang="zh-CN" altLang="en-US" sz="3200" dirty="0" smtClean="0">
                <a:latin typeface="仿宋" pitchFamily="49" charset="-122"/>
                <a:ea typeface="仿宋" pitchFamily="49" charset="-122"/>
              </a:rPr>
              <a:t>  </a:t>
            </a:r>
            <a:r>
              <a:rPr lang="en-US" altLang="zh-CN" sz="3200" dirty="0" smtClean="0">
                <a:latin typeface="仿宋" pitchFamily="49" charset="-122"/>
                <a:ea typeface="仿宋" pitchFamily="49" charset="-122"/>
              </a:rPr>
              <a:t>1.</a:t>
            </a:r>
            <a:r>
              <a:rPr lang="zh-CN" altLang="en-US" sz="3200" dirty="0" smtClean="0">
                <a:latin typeface="仿宋" pitchFamily="49" charset="-122"/>
                <a:ea typeface="仿宋" pitchFamily="49" charset="-122"/>
              </a:rPr>
              <a:t>可采用上述用于成人</a:t>
            </a:r>
            <a:r>
              <a:rPr lang="en-US" altLang="zh-CN" sz="3200" dirty="0" smtClean="0">
                <a:latin typeface="仿宋" pitchFamily="49" charset="-122"/>
                <a:ea typeface="仿宋" pitchFamily="49" charset="-122"/>
              </a:rPr>
              <a:t>4</a:t>
            </a:r>
            <a:r>
              <a:rPr lang="zh-CN" altLang="en-US" sz="3200" dirty="0" smtClean="0">
                <a:latin typeface="仿宋" pitchFamily="49" charset="-122"/>
                <a:ea typeface="仿宋" pitchFamily="49" charset="-122"/>
              </a:rPr>
              <a:t>个步骤的</a:t>
            </a:r>
            <a:r>
              <a:rPr lang="en-US" altLang="zh-CN" sz="3200" dirty="0" smtClean="0">
                <a:latin typeface="仿宋" pitchFamily="49" charset="-122"/>
                <a:ea typeface="仿宋" pitchFamily="49" charset="-122"/>
              </a:rPr>
              <a:t>2</a:t>
            </a:r>
            <a:r>
              <a:rPr lang="zh-CN" altLang="en-US" sz="3200" dirty="0" smtClean="0">
                <a:latin typeface="仿宋" pitchFamily="49" charset="-122"/>
                <a:ea typeface="仿宋" pitchFamily="49" charset="-122"/>
              </a:rPr>
              <a:t>、</a:t>
            </a:r>
            <a:r>
              <a:rPr lang="en-US" altLang="zh-CN" sz="3200" dirty="0" smtClean="0">
                <a:latin typeface="仿宋" pitchFamily="49" charset="-122"/>
                <a:ea typeface="仿宋" pitchFamily="49" charset="-122"/>
              </a:rPr>
              <a:t>3</a:t>
            </a:r>
            <a:r>
              <a:rPr lang="zh-CN" altLang="en-US" sz="3200" dirty="0" smtClean="0">
                <a:latin typeface="仿宋" pitchFamily="49" charset="-122"/>
                <a:ea typeface="仿宋" pitchFamily="49" charset="-122"/>
              </a:rPr>
              <a:t>、</a:t>
            </a:r>
            <a:r>
              <a:rPr lang="en-US" altLang="zh-CN" sz="3200" dirty="0" smtClean="0">
                <a:latin typeface="仿宋" pitchFamily="49" charset="-122"/>
                <a:ea typeface="仿宋" pitchFamily="49" charset="-122"/>
              </a:rPr>
              <a:t>4</a:t>
            </a:r>
            <a:r>
              <a:rPr lang="zh-CN" altLang="en-US" sz="3200" dirty="0" smtClean="0">
                <a:latin typeface="仿宋" pitchFamily="49" charset="-122"/>
                <a:ea typeface="仿宋" pitchFamily="49" charset="-122"/>
              </a:rPr>
              <a:t>三点</a:t>
            </a:r>
            <a:endParaRPr lang="en-US" altLang="zh-CN" sz="3200" dirty="0" smtClean="0">
              <a:latin typeface="仿宋" pitchFamily="49" charset="-122"/>
              <a:ea typeface="仿宋" pitchFamily="49" charset="-122"/>
            </a:endParaRPr>
          </a:p>
          <a:p>
            <a:r>
              <a:rPr lang="en-US" altLang="zh-CN" sz="3200" dirty="0" smtClean="0">
                <a:latin typeface="仿宋" pitchFamily="49" charset="-122"/>
                <a:ea typeface="仿宋" pitchFamily="49" charset="-122"/>
              </a:rPr>
              <a:t>  2.</a:t>
            </a:r>
            <a:r>
              <a:rPr lang="zh-CN" altLang="en-US" sz="3200" dirty="0" smtClean="0">
                <a:latin typeface="仿宋" pitchFamily="49" charset="-122"/>
                <a:ea typeface="仿宋" pitchFamily="49" charset="-122"/>
              </a:rPr>
              <a:t>稍稍弯下腰去，靠在一固定的水平物体上</a:t>
            </a:r>
            <a:r>
              <a:rPr lang="en-US" altLang="zh-CN" sz="3200" dirty="0" smtClean="0">
                <a:latin typeface="仿宋" pitchFamily="49" charset="-122"/>
                <a:ea typeface="仿宋" pitchFamily="49" charset="-122"/>
              </a:rPr>
              <a:t>(</a:t>
            </a:r>
            <a:r>
              <a:rPr lang="zh-CN" altLang="en-US" sz="3200" dirty="0" smtClean="0">
                <a:latin typeface="仿宋" pitchFamily="49" charset="-122"/>
                <a:ea typeface="仿宋" pitchFamily="49" charset="-122"/>
              </a:rPr>
              <a:t>如桌子边缘、椅背、扶手栏杆等</a:t>
            </a:r>
            <a:r>
              <a:rPr lang="en-US" altLang="zh-CN" sz="3200" dirty="0" smtClean="0">
                <a:latin typeface="仿宋" pitchFamily="49" charset="-122"/>
                <a:ea typeface="仿宋" pitchFamily="49" charset="-122"/>
              </a:rPr>
              <a:t>)</a:t>
            </a:r>
            <a:r>
              <a:rPr lang="zh-CN" altLang="en-US" sz="3200" dirty="0" smtClean="0">
                <a:latin typeface="仿宋" pitchFamily="49" charset="-122"/>
                <a:ea typeface="仿宋" pitchFamily="49" charset="-122"/>
              </a:rPr>
              <a:t>，以物体边缘压迫上腹部，快速向上冲击。重复之，直至异物排出。</a:t>
            </a:r>
            <a:br>
              <a:rPr lang="zh-CN" altLang="en-US" sz="3200" dirty="0" smtClean="0">
                <a:latin typeface="仿宋" pitchFamily="49" charset="-122"/>
                <a:ea typeface="仿宋" pitchFamily="49" charset="-122"/>
              </a:rPr>
            </a:br>
            <a:endParaRPr lang="zh-CN" altLang="en-US" sz="3200" dirty="0" smtClean="0"/>
          </a:p>
          <a:p>
            <a:endParaRPr lang="zh-CN" altLang="en-US" sz="2800" dirty="0" smtClean="0">
              <a:latin typeface="仿宋" pitchFamily="49" charset="-122"/>
              <a:ea typeface="仿宋" pitchFamily="49"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4294967295"/>
          </p:nvPr>
        </p:nvSpPr>
        <p:spPr>
          <a:xfrm>
            <a:off x="0" y="381000"/>
            <a:ext cx="4191000" cy="5943600"/>
          </a:xfrm>
        </p:spPr>
        <p:txBody>
          <a:bodyPr/>
          <a:lstStyle/>
          <a:p>
            <a:pPr>
              <a:buNone/>
            </a:pPr>
            <a:r>
              <a:rPr lang="zh-CN" altLang="en-US" sz="3200" b="1" dirty="0" smtClean="0">
                <a:solidFill>
                  <a:srgbClr val="C00000"/>
                </a:solidFill>
                <a:latin typeface="仿宋" pitchFamily="49" charset="-122"/>
                <a:ea typeface="仿宋" pitchFamily="49" charset="-122"/>
              </a:rPr>
              <a:t>四、</a:t>
            </a:r>
            <a:r>
              <a:rPr lang="zh-CN" altLang="en-US" sz="2800" b="1" dirty="0" smtClean="0">
                <a:solidFill>
                  <a:srgbClr val="C00000"/>
                </a:solidFill>
                <a:latin typeface="仿宋" pitchFamily="49" charset="-122"/>
                <a:ea typeface="仿宋" pitchFamily="49" charset="-122"/>
              </a:rPr>
              <a:t>用于无意识的病人</a:t>
            </a:r>
            <a:endParaRPr lang="en-US" altLang="zh-CN" sz="2800" dirty="0" smtClean="0">
              <a:latin typeface="仿宋" pitchFamily="49" charset="-122"/>
              <a:ea typeface="仿宋" pitchFamily="49" charset="-122"/>
            </a:endParaRPr>
          </a:p>
          <a:p>
            <a:pPr>
              <a:buNone/>
            </a:pPr>
            <a:r>
              <a:rPr lang="zh-CN" altLang="en-US" sz="3200" dirty="0" smtClean="0">
                <a:latin typeface="仿宋" pitchFamily="49" charset="-122"/>
                <a:ea typeface="仿宋" pitchFamily="49" charset="-122"/>
              </a:rPr>
              <a:t>    使病人仰平卧，抢救者面对病人，骑跨在病人的髋部</a:t>
            </a:r>
            <a:endParaRPr lang="en-US" altLang="zh-CN" sz="3200" dirty="0" smtClean="0">
              <a:latin typeface="仿宋" pitchFamily="49" charset="-122"/>
              <a:ea typeface="仿宋" pitchFamily="49" charset="-122"/>
            </a:endParaRPr>
          </a:p>
          <a:p>
            <a:pPr>
              <a:buNone/>
            </a:pPr>
            <a:r>
              <a:rPr lang="zh-CN" altLang="en-US" sz="3200" dirty="0" smtClean="0">
                <a:latin typeface="仿宋" pitchFamily="49" charset="-122"/>
                <a:ea typeface="仿宋" pitchFamily="49" charset="-122"/>
              </a:rPr>
              <a:t>    一手置于另一手上，将下面一手的掌跟放在胸廓下脐上的腹部，用你的身体重量，快速冲击压迫病人的腹部，重复之直至异物排出。</a:t>
            </a:r>
          </a:p>
          <a:p>
            <a:endParaRPr lang="zh-CN" altLang="en-US" sz="3200" dirty="0"/>
          </a:p>
        </p:txBody>
      </p:sp>
      <p:pic>
        <p:nvPicPr>
          <p:cNvPr id="1025" name="Picture 1" descr="C:\Users\Administrator\AppData\Roaming\Tencent\Users\106679933\QQ\WinTemp\RichOle\`N3(3~H7OTZKLT9F2Y[T}GE.png"/>
          <p:cNvPicPr>
            <a:picLocks noChangeAspect="1" noChangeArrowheads="1"/>
          </p:cNvPicPr>
          <p:nvPr/>
        </p:nvPicPr>
        <p:blipFill>
          <a:blip r:embed="rId2" cstate="print"/>
          <a:srcRect/>
          <a:stretch>
            <a:fillRect/>
          </a:stretch>
        </p:blipFill>
        <p:spPr bwMode="auto">
          <a:xfrm>
            <a:off x="4267200" y="609600"/>
            <a:ext cx="4785164" cy="5334000"/>
          </a:xfrm>
          <a:prstGeom prst="rect">
            <a:avLst/>
          </a:prstGeo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Grp="1" noChangeArrowheads="1"/>
          </p:cNvSpPr>
          <p:nvPr>
            <p:ph type="title"/>
          </p:nvPr>
        </p:nvSpPr>
        <p:spPr/>
        <p:txBody>
          <a:bodyPr/>
          <a:lstStyle/>
          <a:p>
            <a:pPr eaLnBrk="1" hangingPunct="1"/>
            <a:r>
              <a:rPr lang="zh-CN" altLang="en-US" smtClean="0"/>
              <a:t>自然灾害发生时自救</a:t>
            </a:r>
          </a:p>
        </p:txBody>
      </p:sp>
      <p:sp>
        <p:nvSpPr>
          <p:cNvPr id="44035" name="Rectangle 5"/>
          <p:cNvSpPr>
            <a:spLocks noGrp="1" noChangeArrowheads="1"/>
          </p:cNvSpPr>
          <p:nvPr>
            <p:ph type="body" idx="1"/>
          </p:nvPr>
        </p:nvSpPr>
        <p:spPr/>
        <p:txBody>
          <a:bodyPr/>
          <a:lstStyle/>
          <a:p>
            <a:pPr eaLnBrk="1" hangingPunct="1"/>
            <a:endParaRPr lang="en-US" altLang="zh-CN" smtClean="0"/>
          </a:p>
          <a:p>
            <a:pPr eaLnBrk="1" hangingPunct="1"/>
            <a:endParaRPr lang="en-US" altLang="zh-CN" smtClean="0"/>
          </a:p>
          <a:p>
            <a:pPr eaLnBrk="1" hangingPunct="1"/>
            <a:r>
              <a:rPr lang="zh-CN" altLang="en-US" smtClean="0"/>
              <a:t>自然灾害发生了怎么办？</a:t>
            </a:r>
          </a:p>
          <a:p>
            <a:pPr eaLnBrk="1" hangingPunct="1">
              <a:buFont typeface="Wingdings" pitchFamily="2" charset="2"/>
              <a:buNone/>
            </a:pPr>
            <a:r>
              <a:rPr lang="zh-CN" altLang="en-US" smtClean="0"/>
              <a:t>      </a:t>
            </a:r>
          </a:p>
          <a:p>
            <a:pPr eaLnBrk="1" hangingPunct="1"/>
            <a:endParaRPr lang="zh-CN" altLang="en-US" smtClean="0"/>
          </a:p>
          <a:p>
            <a:pPr eaLnBrk="1" hangingPunct="1">
              <a:buFont typeface="Wingdings" pitchFamily="2" charset="2"/>
              <a:buNone/>
            </a:pPr>
            <a:r>
              <a:rPr lang="zh-CN" altLang="en-US" smtClean="0"/>
              <a:t>     </a:t>
            </a:r>
            <a:r>
              <a:rPr lang="en-US" altLang="zh-CN" smtClean="0">
                <a:latin typeface="Arial" pitchFamily="34" charset="0"/>
              </a:rPr>
              <a:t>——</a:t>
            </a:r>
            <a:r>
              <a:rPr lang="zh-CN" altLang="en-US" smtClean="0"/>
              <a:t>镇定自若：当机立断的十几秒钟 </a:t>
            </a:r>
          </a:p>
          <a:p>
            <a:pPr eaLnBrk="1" hangingPunct="1"/>
            <a:endParaRPr lang="en-US" altLang="zh-CN" smtClean="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304800" y="228600"/>
            <a:ext cx="8229600" cy="838200"/>
          </a:xfrm>
        </p:spPr>
        <p:txBody>
          <a:bodyPr/>
          <a:lstStyle/>
          <a:p>
            <a:pPr eaLnBrk="1" hangingPunct="1"/>
            <a:r>
              <a:rPr lang="zh-CN" altLang="en-US" dirty="0" smtClean="0">
                <a:solidFill>
                  <a:srgbClr val="FF0000"/>
                </a:solidFill>
              </a:rPr>
              <a:t>火灾发生处理</a:t>
            </a:r>
          </a:p>
        </p:txBody>
      </p:sp>
      <p:sp>
        <p:nvSpPr>
          <p:cNvPr id="49155" name="Rectangle 3"/>
          <p:cNvSpPr>
            <a:spLocks noGrp="1" noChangeArrowheads="1"/>
          </p:cNvSpPr>
          <p:nvPr>
            <p:ph type="body" sz="half" idx="1"/>
          </p:nvPr>
        </p:nvSpPr>
        <p:spPr>
          <a:xfrm>
            <a:off x="0" y="1143000"/>
            <a:ext cx="8610600" cy="1524000"/>
          </a:xfrm>
        </p:spPr>
        <p:txBody>
          <a:bodyPr/>
          <a:lstStyle/>
          <a:p>
            <a:pPr eaLnBrk="1" hangingPunct="1"/>
            <a:r>
              <a:rPr lang="en-US" altLang="zh-CN" smtClean="0"/>
              <a:t>1</a:t>
            </a:r>
            <a:r>
              <a:rPr lang="zh-CN" altLang="en-US" smtClean="0"/>
              <a:t>、灭火。使用</a:t>
            </a:r>
            <a:r>
              <a:rPr lang="zh-CN" altLang="en-US" smtClean="0">
                <a:hlinkClick r:id="rId2"/>
              </a:rPr>
              <a:t>灭火器</a:t>
            </a:r>
            <a:r>
              <a:rPr lang="zh-CN" altLang="en-US" smtClean="0"/>
              <a:t>和消火栓等，及时将初起火灾扑灭。初起火灾危险性不大，如果能熟练使用</a:t>
            </a:r>
            <a:r>
              <a:rPr lang="zh-CN" altLang="en-US" smtClean="0">
                <a:hlinkClick r:id="rId3"/>
              </a:rPr>
              <a:t>消防器材</a:t>
            </a:r>
            <a:r>
              <a:rPr lang="zh-CN" altLang="en-US" smtClean="0"/>
              <a:t>的话，灭起来也是挺简单的。 </a:t>
            </a:r>
          </a:p>
        </p:txBody>
      </p:sp>
      <p:sp>
        <p:nvSpPr>
          <p:cNvPr id="49156" name="AutoShape 6" descr="`GMUWX[Q9]6&lt;{2)_~@4AH"/>
          <p:cNvSpPr>
            <a:spLocks noChangeAspect="1" noChangeArrowheads="1"/>
          </p:cNvSpPr>
          <p:nvPr/>
        </p:nvSpPr>
        <p:spPr bwMode="auto">
          <a:xfrm>
            <a:off x="0" y="0"/>
            <a:ext cx="304800" cy="304800"/>
          </a:xfrm>
          <a:prstGeom prst="rect">
            <a:avLst/>
          </a:prstGeom>
          <a:noFill/>
          <a:ln w="9525">
            <a:noFill/>
            <a:miter lim="800000"/>
            <a:headEnd/>
            <a:tailEnd/>
          </a:ln>
        </p:spPr>
        <p:txBody>
          <a:bodyPr/>
          <a:lstStyle/>
          <a:p>
            <a:endParaRPr lang="zh-CN" altLang="en-US"/>
          </a:p>
        </p:txBody>
      </p:sp>
      <p:sp>
        <p:nvSpPr>
          <p:cNvPr id="49157" name="AutoShape 7" descr="`GMUWX[Q9]6&lt;{2)_~@4AH"/>
          <p:cNvSpPr>
            <a:spLocks noChangeAspect="1" noChangeArrowheads="1"/>
          </p:cNvSpPr>
          <p:nvPr/>
        </p:nvSpPr>
        <p:spPr bwMode="auto">
          <a:xfrm>
            <a:off x="0" y="0"/>
            <a:ext cx="304800" cy="304800"/>
          </a:xfrm>
          <a:prstGeom prst="rect">
            <a:avLst/>
          </a:prstGeom>
          <a:noFill/>
          <a:ln w="9525">
            <a:noFill/>
            <a:miter lim="800000"/>
            <a:headEnd/>
            <a:tailEnd/>
          </a:ln>
        </p:spPr>
        <p:txBody>
          <a:bodyPr/>
          <a:lstStyle/>
          <a:p>
            <a:endParaRPr lang="zh-CN" altLang="en-US"/>
          </a:p>
        </p:txBody>
      </p:sp>
      <p:sp>
        <p:nvSpPr>
          <p:cNvPr id="49158" name="AutoShape 8" descr="`GMUWX[Q9]6&lt;{2)_~@4AH"/>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zh-CN" altLang="en-US"/>
          </a:p>
        </p:txBody>
      </p:sp>
      <p:pic>
        <p:nvPicPr>
          <p:cNvPr id="49159" name="Picture 9" descr="]KO00X69H__}WJ4TO`PM1]0"/>
          <p:cNvPicPr>
            <a:picLocks noChangeAspect="1" noChangeArrowheads="1"/>
          </p:cNvPicPr>
          <p:nvPr/>
        </p:nvPicPr>
        <p:blipFill>
          <a:blip r:embed="rId4" cstate="print"/>
          <a:srcRect/>
          <a:stretch>
            <a:fillRect/>
          </a:stretch>
        </p:blipFill>
        <p:spPr bwMode="auto">
          <a:xfrm>
            <a:off x="304800" y="3352800"/>
            <a:ext cx="7877175" cy="2428875"/>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0" y="0"/>
            <a:ext cx="8229600" cy="1371600"/>
          </a:xfrm>
        </p:spPr>
        <p:txBody>
          <a:bodyPr/>
          <a:lstStyle/>
          <a:p>
            <a:pPr eaLnBrk="1" hangingPunct="1"/>
            <a:r>
              <a:rPr lang="zh-CN" altLang="en-US" smtClean="0"/>
              <a:t>火灾发生处理</a:t>
            </a:r>
          </a:p>
        </p:txBody>
      </p:sp>
      <p:sp>
        <p:nvSpPr>
          <p:cNvPr id="50179" name="Rectangle 3"/>
          <p:cNvSpPr>
            <a:spLocks noGrp="1" noChangeArrowheads="1"/>
          </p:cNvSpPr>
          <p:nvPr>
            <p:ph type="body" idx="1"/>
          </p:nvPr>
        </p:nvSpPr>
        <p:spPr>
          <a:xfrm>
            <a:off x="381000" y="1600200"/>
            <a:ext cx="8229600" cy="4114800"/>
          </a:xfrm>
        </p:spPr>
        <p:txBody>
          <a:bodyPr/>
          <a:lstStyle/>
          <a:p>
            <a:pPr eaLnBrk="1" hangingPunct="1"/>
            <a:r>
              <a:rPr lang="en-US" altLang="zh-CN" smtClean="0"/>
              <a:t>2</a:t>
            </a:r>
            <a:r>
              <a:rPr lang="zh-CN" altLang="en-US" smtClean="0"/>
              <a:t>、报警</a:t>
            </a:r>
          </a:p>
          <a:p>
            <a:pPr eaLnBrk="1" hangingPunct="1">
              <a:buFont typeface="Wingdings" pitchFamily="2" charset="2"/>
              <a:buNone/>
            </a:pPr>
            <a:r>
              <a:rPr lang="zh-CN" altLang="en-US" smtClean="0"/>
              <a:t>两个意思，一是打</a:t>
            </a:r>
            <a:r>
              <a:rPr lang="en-US" altLang="zh-CN" smtClean="0"/>
              <a:t>119</a:t>
            </a:r>
            <a:r>
              <a:rPr lang="zh-CN" altLang="en-US" smtClean="0"/>
              <a:t>报告给消防队，一是通过喊叫、摁报警按钮等方式报告给周围的人，让他们及时知道火灾发生了。 </a:t>
            </a:r>
          </a:p>
          <a:p>
            <a:pPr eaLnBrk="1" hangingPunct="1"/>
            <a:endParaRPr lang="en-US" altLang="zh-CN" smtClean="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81000" y="0"/>
            <a:ext cx="8229600" cy="990600"/>
          </a:xfrm>
        </p:spPr>
        <p:txBody>
          <a:bodyPr/>
          <a:lstStyle/>
          <a:p>
            <a:pPr eaLnBrk="1" hangingPunct="1"/>
            <a:r>
              <a:rPr lang="zh-CN" altLang="en-US" dirty="0" smtClean="0"/>
              <a:t>火灾发生处理</a:t>
            </a:r>
          </a:p>
        </p:txBody>
      </p:sp>
      <p:sp>
        <p:nvSpPr>
          <p:cNvPr id="51203" name="Rectangle 3"/>
          <p:cNvSpPr>
            <a:spLocks noGrp="1" noChangeArrowheads="1"/>
          </p:cNvSpPr>
          <p:nvPr>
            <p:ph type="body" idx="1"/>
          </p:nvPr>
        </p:nvSpPr>
        <p:spPr>
          <a:xfrm>
            <a:off x="381000" y="990600"/>
            <a:ext cx="8305800" cy="5715000"/>
          </a:xfrm>
        </p:spPr>
        <p:txBody>
          <a:bodyPr/>
          <a:lstStyle/>
          <a:p>
            <a:pPr eaLnBrk="1" hangingPunct="1">
              <a:lnSpc>
                <a:spcPct val="80000"/>
              </a:lnSpc>
              <a:buFont typeface="Wingdings" pitchFamily="2" charset="2"/>
              <a:buNone/>
            </a:pPr>
            <a:r>
              <a:rPr lang="en-US" altLang="zh-CN" sz="2800" dirty="0" smtClean="0"/>
              <a:t>3</a:t>
            </a:r>
            <a:r>
              <a:rPr lang="zh-CN" altLang="en-US" sz="3600" dirty="0" smtClean="0"/>
              <a:t>、逃生</a:t>
            </a:r>
          </a:p>
          <a:p>
            <a:pPr eaLnBrk="1" hangingPunct="1">
              <a:lnSpc>
                <a:spcPct val="80000"/>
              </a:lnSpc>
              <a:buFont typeface="Wingdings" pitchFamily="2" charset="2"/>
              <a:buNone/>
            </a:pPr>
            <a:r>
              <a:rPr lang="zh-CN" altLang="en-US" sz="2800" dirty="0" smtClean="0"/>
              <a:t>逃生要看场所的，也要看当时的情况，</a:t>
            </a:r>
            <a:r>
              <a:rPr lang="zh-CN" altLang="en-US" sz="2800" dirty="0" smtClean="0">
                <a:solidFill>
                  <a:schemeClr val="folHlink"/>
                </a:solidFill>
              </a:rPr>
              <a:t>要点</a:t>
            </a:r>
            <a:r>
              <a:rPr lang="zh-CN" altLang="en-US" sz="2800" dirty="0" smtClean="0"/>
              <a:t>是 </a:t>
            </a:r>
          </a:p>
          <a:p>
            <a:pPr eaLnBrk="1" hangingPunct="1">
              <a:lnSpc>
                <a:spcPct val="80000"/>
              </a:lnSpc>
            </a:pPr>
            <a:r>
              <a:rPr lang="en-US" altLang="zh-CN" sz="2800" dirty="0" smtClean="0"/>
              <a:t>1</a:t>
            </a:r>
            <a:r>
              <a:rPr lang="zh-CN" altLang="en-US" sz="2800" dirty="0" smtClean="0"/>
              <a:t>）选择合适的路线，走对</a:t>
            </a:r>
            <a:r>
              <a:rPr lang="zh-CN" altLang="en-US" sz="2800" dirty="0" smtClean="0">
                <a:hlinkClick r:id="rId2"/>
              </a:rPr>
              <a:t>安全出口</a:t>
            </a:r>
            <a:r>
              <a:rPr lang="zh-CN" altLang="en-US" sz="2800" dirty="0" smtClean="0"/>
              <a:t> </a:t>
            </a:r>
          </a:p>
          <a:p>
            <a:pPr eaLnBrk="1" hangingPunct="1">
              <a:lnSpc>
                <a:spcPct val="80000"/>
              </a:lnSpc>
            </a:pPr>
            <a:r>
              <a:rPr lang="en-US" altLang="zh-CN" sz="2800" dirty="0" smtClean="0"/>
              <a:t>2</a:t>
            </a:r>
            <a:r>
              <a:rPr lang="zh-CN" altLang="en-US" sz="2800" dirty="0" smtClean="0"/>
              <a:t>）防护自己，尤其要防烟，烟有高温和毒性，通常的做法是猫腰和湿布捂口 （</a:t>
            </a:r>
            <a:r>
              <a:rPr lang="zh-CN" altLang="en-US" sz="2800" dirty="0" smtClean="0">
                <a:solidFill>
                  <a:srgbClr val="7030A0"/>
                </a:solidFill>
              </a:rPr>
              <a:t>湿布时效</a:t>
            </a:r>
            <a:r>
              <a:rPr lang="en-US" altLang="zh-CN" sz="2800" dirty="0" smtClean="0">
                <a:solidFill>
                  <a:srgbClr val="7030A0"/>
                </a:solidFill>
              </a:rPr>
              <a:t>5</a:t>
            </a:r>
            <a:r>
              <a:rPr lang="zh-CN" altLang="en-US" sz="2800" dirty="0" smtClean="0">
                <a:solidFill>
                  <a:srgbClr val="7030A0"/>
                </a:solidFill>
              </a:rPr>
              <a:t>分钟，及时更换</a:t>
            </a:r>
            <a:r>
              <a:rPr lang="zh-CN" altLang="en-US" sz="2800" dirty="0" smtClean="0"/>
              <a:t>）</a:t>
            </a:r>
          </a:p>
          <a:p>
            <a:pPr eaLnBrk="1" hangingPunct="1">
              <a:lnSpc>
                <a:spcPct val="80000"/>
              </a:lnSpc>
            </a:pPr>
            <a:r>
              <a:rPr lang="en-US" altLang="zh-CN" sz="2800" dirty="0" smtClean="0"/>
              <a:t>3</a:t>
            </a:r>
            <a:r>
              <a:rPr lang="zh-CN" altLang="en-US" sz="2800" dirty="0" smtClean="0"/>
              <a:t>）不能出逃时，要冷静，采取防烟措施，低姿躲在某封闭空间，等待救援</a:t>
            </a:r>
          </a:p>
          <a:p>
            <a:pPr eaLnBrk="1" hangingPunct="1">
              <a:lnSpc>
                <a:spcPct val="80000"/>
              </a:lnSpc>
            </a:pPr>
            <a:r>
              <a:rPr lang="zh-CN" altLang="en-US" sz="2800" dirty="0" smtClean="0"/>
              <a:t> </a:t>
            </a:r>
            <a:r>
              <a:rPr lang="en-US" altLang="zh-CN" sz="2800" dirty="0" smtClean="0"/>
              <a:t>4</a:t>
            </a:r>
            <a:r>
              <a:rPr lang="zh-CN" altLang="en-US" sz="2800" dirty="0" smtClean="0"/>
              <a:t>）特殊情况下，可通过绳索、缓降器、防烟面罩、</a:t>
            </a:r>
            <a:r>
              <a:rPr lang="zh-CN" altLang="en-US" sz="2800" dirty="0" smtClean="0">
                <a:hlinkClick r:id="rId3"/>
              </a:rPr>
              <a:t>手电筒</a:t>
            </a:r>
            <a:r>
              <a:rPr lang="zh-CN" altLang="en-US" sz="2800" dirty="0" smtClean="0"/>
              <a:t>等器材逃生，或逃往其他楼层、房间暂时躲避 </a:t>
            </a:r>
          </a:p>
          <a:p>
            <a:pPr eaLnBrk="1" hangingPunct="1">
              <a:lnSpc>
                <a:spcPct val="80000"/>
              </a:lnSpc>
            </a:pPr>
            <a:r>
              <a:rPr lang="en-US" altLang="zh-CN" sz="2800" dirty="0" smtClean="0"/>
              <a:t>5</a:t>
            </a:r>
            <a:r>
              <a:rPr lang="zh-CN" altLang="en-US" sz="2800" dirty="0" smtClean="0"/>
              <a:t>）逃生要及时，不要贪恋财物</a:t>
            </a:r>
          </a:p>
          <a:p>
            <a:pPr eaLnBrk="1" hangingPunct="1">
              <a:lnSpc>
                <a:spcPct val="80000"/>
              </a:lnSpc>
            </a:pPr>
            <a:r>
              <a:rPr lang="en-US" altLang="zh-CN" sz="2800" dirty="0" smtClean="0"/>
              <a:t>6</a:t>
            </a:r>
            <a:r>
              <a:rPr lang="zh-CN" altLang="en-US" sz="2800" dirty="0" smtClean="0"/>
              <a:t>）如在楼上，用湿毛巾捂住鼻子，尽量低头以防烟味刺鼻，靠墙走楼梯 ，不可拥挤，有秩序下楼</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zh-CN" altLang="en-US" smtClean="0"/>
              <a:t>地震中自我保护</a:t>
            </a:r>
          </a:p>
        </p:txBody>
      </p:sp>
      <p:sp>
        <p:nvSpPr>
          <p:cNvPr id="45059" name="Rectangle 3"/>
          <p:cNvSpPr>
            <a:spLocks noGrp="1" noChangeArrowheads="1"/>
          </p:cNvSpPr>
          <p:nvPr>
            <p:ph type="body" idx="1"/>
          </p:nvPr>
        </p:nvSpPr>
        <p:spPr/>
        <p:txBody>
          <a:bodyPr/>
          <a:lstStyle/>
          <a:p>
            <a:pPr eaLnBrk="1" hangingPunct="1"/>
            <a:r>
              <a:rPr lang="zh-CN" altLang="en-US" sz="2800" dirty="0" smtClean="0">
                <a:solidFill>
                  <a:srgbClr val="FF0000"/>
                </a:solidFill>
              </a:rPr>
              <a:t>在室内</a:t>
            </a:r>
            <a:endParaRPr lang="en-US" altLang="zh-CN" sz="2800" dirty="0" smtClean="0">
              <a:solidFill>
                <a:srgbClr val="FF0000"/>
              </a:solidFill>
            </a:endParaRPr>
          </a:p>
          <a:p>
            <a:pPr eaLnBrk="1" hangingPunct="1"/>
            <a:r>
              <a:rPr lang="zh-CN" altLang="en-US" sz="2800" dirty="0" smtClean="0"/>
              <a:t>①背上紧急包</a:t>
            </a:r>
            <a:r>
              <a:rPr lang="en-US" altLang="zh-CN" sz="2800" dirty="0" smtClean="0"/>
              <a:t>; ②</a:t>
            </a:r>
            <a:r>
              <a:rPr lang="zh-CN" altLang="en-US" sz="2800" dirty="0" smtClean="0"/>
              <a:t>利用垫子或枕头保护头部，迅速寻找安全的地方躲避，像建筑物的梁柱旁边，或以比桌、床高低的姿态，躲在桌、床的旁边。 ③小心不要被倒塌的家具和掉落的物品砸中。 ④远离窗户，以免被割伤。</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04800" y="0"/>
            <a:ext cx="7772400" cy="1143000"/>
          </a:xfrm>
        </p:spPr>
        <p:txBody>
          <a:bodyPr/>
          <a:lstStyle/>
          <a:p>
            <a:pPr eaLnBrk="1" hangingPunct="1"/>
            <a:r>
              <a:rPr lang="zh-CN" altLang="en-US" dirty="0" smtClean="0"/>
              <a:t>发生急症时处理步骤：</a:t>
            </a:r>
          </a:p>
        </p:txBody>
      </p:sp>
      <p:sp>
        <p:nvSpPr>
          <p:cNvPr id="17411" name="Rectangle 3"/>
          <p:cNvSpPr>
            <a:spLocks noGrp="1" noChangeArrowheads="1"/>
          </p:cNvSpPr>
          <p:nvPr>
            <p:ph sz="quarter" idx="1"/>
          </p:nvPr>
        </p:nvSpPr>
        <p:spPr>
          <a:xfrm>
            <a:off x="0" y="1371600"/>
            <a:ext cx="8382000" cy="2209800"/>
          </a:xfrm>
        </p:spPr>
        <p:txBody>
          <a:bodyPr/>
          <a:lstStyle/>
          <a:p>
            <a:pPr eaLnBrk="1" hangingPunct="1">
              <a:buFont typeface="Wingdings" pitchFamily="2" charset="2"/>
              <a:buNone/>
            </a:pPr>
            <a:r>
              <a:rPr lang="zh-CN" altLang="en-US" sz="2800" b="1" dirty="0" smtClean="0">
                <a:latin typeface="仿宋" pitchFamily="49" charset="-122"/>
                <a:ea typeface="仿宋" pitchFamily="49" charset="-122"/>
              </a:rPr>
              <a:t>四：检查及畅通呼吸道</a:t>
            </a:r>
            <a:r>
              <a:rPr lang="zh-CN" altLang="en-US" sz="2800" dirty="0" smtClean="0">
                <a:latin typeface="仿宋" pitchFamily="49" charset="-122"/>
                <a:ea typeface="仿宋" pitchFamily="49" charset="-122"/>
              </a:rPr>
              <a:t>：取出口内异物，清除分泌物。松解衣领及裤带，用一手推前额使头部尽量后仰，同时另一手将下颏向上方抬起，</a:t>
            </a:r>
            <a:r>
              <a:rPr lang="zh-CN" altLang="en-US" sz="2800" dirty="0" smtClean="0">
                <a:solidFill>
                  <a:srgbClr val="FF0000"/>
                </a:solidFill>
                <a:latin typeface="仿宋" pitchFamily="49" charset="-122"/>
                <a:ea typeface="仿宋" pitchFamily="49" charset="-122"/>
              </a:rPr>
              <a:t>这个体位可解除因舌后坠造成的气道梗阻 </a:t>
            </a:r>
          </a:p>
          <a:p>
            <a:pPr eaLnBrk="1" hangingPunct="1"/>
            <a:endParaRPr lang="en-US" altLang="zh-CN" sz="2000" dirty="0" smtClean="0"/>
          </a:p>
        </p:txBody>
      </p:sp>
      <p:sp>
        <p:nvSpPr>
          <p:cNvPr id="17412" name="AutoShape 4" descr="_9_~WTE62)A`NYJ$0E_$Y"/>
          <p:cNvSpPr>
            <a:spLocks noChangeAspect="1" noChangeArrowheads="1"/>
          </p:cNvSpPr>
          <p:nvPr/>
        </p:nvSpPr>
        <p:spPr bwMode="auto">
          <a:xfrm>
            <a:off x="0" y="0"/>
            <a:ext cx="304800" cy="304800"/>
          </a:xfrm>
          <a:prstGeom prst="rect">
            <a:avLst/>
          </a:prstGeom>
          <a:noFill/>
          <a:ln w="9525">
            <a:noFill/>
            <a:miter lim="800000"/>
            <a:headEnd/>
            <a:tailEnd/>
          </a:ln>
        </p:spPr>
        <p:txBody>
          <a:bodyPr/>
          <a:lstStyle/>
          <a:p>
            <a:endParaRPr lang="zh-CN" altLang="en-US"/>
          </a:p>
        </p:txBody>
      </p:sp>
      <p:pic>
        <p:nvPicPr>
          <p:cNvPr id="17413" name="Picture 5" descr="3F@P0D6FG[LX`SJ[OTZS_@L"/>
          <p:cNvPicPr>
            <a:picLocks noChangeAspect="1" noChangeArrowheads="1"/>
          </p:cNvPicPr>
          <p:nvPr/>
        </p:nvPicPr>
        <p:blipFill>
          <a:blip r:embed="rId2" cstate="print"/>
          <a:srcRect/>
          <a:stretch>
            <a:fillRect/>
          </a:stretch>
        </p:blipFill>
        <p:spPr bwMode="auto">
          <a:xfrm>
            <a:off x="3886200" y="2743200"/>
            <a:ext cx="5257800" cy="3953868"/>
          </a:xfrm>
          <a:prstGeom prst="rect">
            <a:avLst/>
          </a:prstGeom>
          <a:noFill/>
          <a:ln w="9525">
            <a:noFill/>
            <a:miter lim="800000"/>
            <a:headEnd/>
            <a:tailEnd/>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zh-CN" altLang="en-US" smtClean="0"/>
              <a:t>地震中自我保护</a:t>
            </a:r>
          </a:p>
        </p:txBody>
      </p:sp>
      <p:sp>
        <p:nvSpPr>
          <p:cNvPr id="46083" name="Rectangle 3"/>
          <p:cNvSpPr>
            <a:spLocks noGrp="1" noChangeArrowheads="1"/>
          </p:cNvSpPr>
          <p:nvPr>
            <p:ph type="body" idx="1"/>
          </p:nvPr>
        </p:nvSpPr>
        <p:spPr/>
        <p:txBody>
          <a:bodyPr/>
          <a:lstStyle/>
          <a:p>
            <a:pPr eaLnBrk="1" hangingPunct="1"/>
            <a:r>
              <a:rPr lang="zh-CN" altLang="en-US" dirty="0" smtClean="0">
                <a:solidFill>
                  <a:srgbClr val="FF0000"/>
                </a:solidFill>
              </a:rPr>
              <a:t>在室外</a:t>
            </a:r>
            <a:r>
              <a:rPr lang="en-US" altLang="zh-CN" dirty="0" smtClean="0">
                <a:solidFill>
                  <a:srgbClr val="FF0000"/>
                </a:solidFill>
              </a:rPr>
              <a:t>:</a:t>
            </a:r>
            <a:r>
              <a:rPr lang="zh-CN" altLang="en-US" dirty="0" smtClean="0"/>
              <a:t>寻找空旷的地方避难。 </a:t>
            </a:r>
          </a:p>
          <a:p>
            <a:pPr eaLnBrk="1" hangingPunct="1"/>
            <a:r>
              <a:rPr lang="zh-CN" altLang="en-US" dirty="0" smtClean="0">
                <a:solidFill>
                  <a:srgbClr val="FF0000"/>
                </a:solidFill>
              </a:rPr>
              <a:t>正在马路上或建筑物下</a:t>
            </a:r>
            <a:r>
              <a:rPr lang="en-US" altLang="zh-CN" dirty="0" smtClean="0">
                <a:solidFill>
                  <a:srgbClr val="FF0000"/>
                </a:solidFill>
              </a:rPr>
              <a:t>:</a:t>
            </a:r>
            <a:r>
              <a:rPr lang="en-US" altLang="zh-CN" dirty="0" smtClean="0"/>
              <a:t>①</a:t>
            </a:r>
            <a:r>
              <a:rPr lang="zh-CN" altLang="en-US" dirty="0" smtClean="0"/>
              <a:t>用书包或双手保持头部，注意可能有招牌、盆栽、空调机等物品掉落</a:t>
            </a:r>
            <a:r>
              <a:rPr lang="en-US" altLang="zh-CN" dirty="0" smtClean="0"/>
              <a:t>; ②</a:t>
            </a:r>
            <a:r>
              <a:rPr lang="zh-CN" altLang="en-US" dirty="0" smtClean="0"/>
              <a:t>远离工地、围墙、加油站、电线杆等</a:t>
            </a:r>
            <a:r>
              <a:rPr lang="en-US" altLang="zh-CN" dirty="0" smtClean="0"/>
              <a:t>; ③</a:t>
            </a:r>
            <a:r>
              <a:rPr lang="zh-CN" altLang="en-US" dirty="0" smtClean="0"/>
              <a:t>如果是在天桥工地下通道，要迅速地离开。 </a:t>
            </a:r>
            <a:endParaRPr lang="en-US" altLang="zh-CN" dirty="0" smtClean="0"/>
          </a:p>
          <a:p>
            <a:pPr eaLnBrk="1" hangingPunct="1"/>
            <a:r>
              <a:rPr lang="zh-CN" altLang="en-US" dirty="0" smtClean="0">
                <a:solidFill>
                  <a:srgbClr val="FF0000"/>
                </a:solidFill>
              </a:rPr>
              <a:t>在野外</a:t>
            </a:r>
            <a:r>
              <a:rPr lang="en-US" altLang="zh-CN" dirty="0" smtClean="0">
                <a:solidFill>
                  <a:srgbClr val="FF0000"/>
                </a:solidFill>
              </a:rPr>
              <a:t>:</a:t>
            </a:r>
            <a:r>
              <a:rPr lang="zh-CN" altLang="en-US" dirty="0" smtClean="0"/>
              <a:t>远离河边、海边和崖边，并注意落石，寻找空旷的地方避难。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zh-CN" altLang="en-US" smtClean="0"/>
              <a:t>地震中自我保护</a:t>
            </a:r>
          </a:p>
        </p:txBody>
      </p:sp>
      <p:sp>
        <p:nvSpPr>
          <p:cNvPr id="47107" name="Rectangle 3"/>
          <p:cNvSpPr>
            <a:spLocks noGrp="1" noChangeArrowheads="1"/>
          </p:cNvSpPr>
          <p:nvPr>
            <p:ph type="body" idx="1"/>
          </p:nvPr>
        </p:nvSpPr>
        <p:spPr>
          <a:xfrm>
            <a:off x="457200" y="1600200"/>
            <a:ext cx="8229600" cy="4495800"/>
          </a:xfrm>
        </p:spPr>
        <p:txBody>
          <a:bodyPr/>
          <a:lstStyle/>
          <a:p>
            <a:pPr eaLnBrk="1" hangingPunct="1"/>
            <a:r>
              <a:rPr lang="zh-CN" altLang="en-US" sz="2800" dirty="0" smtClean="0">
                <a:solidFill>
                  <a:srgbClr val="FF0000"/>
                </a:solidFill>
              </a:rPr>
              <a:t>被困住了，无法逃出</a:t>
            </a:r>
            <a:r>
              <a:rPr lang="en-US" altLang="zh-CN" sz="2800" dirty="0" smtClean="0">
                <a:solidFill>
                  <a:srgbClr val="FF0000"/>
                </a:solidFill>
              </a:rPr>
              <a:t>: </a:t>
            </a:r>
            <a:r>
              <a:rPr lang="en-US" altLang="zh-CN" sz="2800" dirty="0" smtClean="0"/>
              <a:t>①</a:t>
            </a:r>
            <a:r>
              <a:rPr lang="zh-CN" altLang="en-US" sz="2800" dirty="0" smtClean="0">
                <a:hlinkClick r:id="rId2"/>
              </a:rPr>
              <a:t>请保持冷静</a:t>
            </a:r>
            <a:r>
              <a:rPr lang="zh-CN" altLang="en-US" sz="2800" dirty="0" smtClean="0"/>
              <a:t>、清醒，不要哭闹，这样才不会很快地把氧气消耗光</a:t>
            </a:r>
            <a:r>
              <a:rPr lang="en-US" altLang="zh-CN" sz="2800" dirty="0" smtClean="0"/>
              <a:t>; ②</a:t>
            </a:r>
            <a:r>
              <a:rPr lang="zh-CN" altLang="en-US" sz="2800" dirty="0" smtClean="0"/>
              <a:t>注意其他坍塌，确认目前的位置是不是安全</a:t>
            </a:r>
            <a:r>
              <a:rPr lang="en-US" altLang="zh-CN" sz="2800" dirty="0" smtClean="0"/>
              <a:t>; ③</a:t>
            </a:r>
            <a:r>
              <a:rPr lang="zh-CN" altLang="en-US" sz="2800" dirty="0" smtClean="0"/>
              <a:t>寻找可能的出口</a:t>
            </a:r>
            <a:r>
              <a:rPr lang="en-US" altLang="zh-CN" sz="2800" dirty="0" smtClean="0"/>
              <a:t>; ④</a:t>
            </a:r>
            <a:r>
              <a:rPr lang="zh-CN" altLang="en-US" sz="2800" dirty="0" smtClean="0"/>
              <a:t>尽量朝向有光线或空气流通的地方，等待救援</a:t>
            </a:r>
            <a:r>
              <a:rPr lang="en-US" altLang="zh-CN" sz="2800" dirty="0" smtClean="0"/>
              <a:t>; ⑤</a:t>
            </a:r>
            <a:r>
              <a:rPr lang="zh-CN" altLang="en-US" sz="2800" dirty="0" smtClean="0"/>
              <a:t>吹哨子或敲打器物，发出规律的声响，等待救援</a:t>
            </a:r>
            <a:r>
              <a:rPr lang="en-US" altLang="zh-CN" sz="2800" dirty="0" smtClean="0"/>
              <a:t>; ⑥</a:t>
            </a:r>
            <a:r>
              <a:rPr lang="zh-CN" altLang="en-US" sz="2800" dirty="0" smtClean="0"/>
              <a:t>如果有食物和水，不要一次吃完，慢慢吃，等待救援</a:t>
            </a:r>
            <a:r>
              <a:rPr lang="en-US" altLang="zh-CN" sz="2800" dirty="0" smtClean="0"/>
              <a:t>; ⑦</a:t>
            </a:r>
            <a:r>
              <a:rPr lang="zh-CN" altLang="en-US" sz="2800" dirty="0" smtClean="0"/>
              <a:t>如果空间安全，体力不支时，可以试着睡觉，这样能降低忧虑，可以减少氧气和能量的消耗</a:t>
            </a:r>
            <a:r>
              <a:rPr lang="en-US" altLang="zh-CN" sz="2800" dirty="0" smtClean="0"/>
              <a:t>; ⑧</a:t>
            </a:r>
            <a:r>
              <a:rPr lang="zh-CN" altLang="en-US" sz="2800" dirty="0" smtClean="0"/>
              <a:t>要有坚强的求生意志，不要放弃希望。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zh-CN" altLang="en-US" smtClean="0"/>
              <a:t>电击急救</a:t>
            </a:r>
          </a:p>
        </p:txBody>
      </p:sp>
      <p:sp>
        <p:nvSpPr>
          <p:cNvPr id="52227" name="Rectangle 3"/>
          <p:cNvSpPr>
            <a:spLocks noGrp="1" noChangeArrowheads="1"/>
          </p:cNvSpPr>
          <p:nvPr>
            <p:ph type="body" idx="1"/>
          </p:nvPr>
        </p:nvSpPr>
        <p:spPr/>
        <p:txBody>
          <a:bodyPr/>
          <a:lstStyle/>
          <a:p>
            <a:pPr eaLnBrk="1" hangingPunct="1"/>
            <a:endParaRPr lang="en-US" altLang="zh-CN" dirty="0" smtClean="0"/>
          </a:p>
          <a:p>
            <a:pPr eaLnBrk="1" hangingPunct="1"/>
            <a:r>
              <a:rPr lang="zh-CN" altLang="en-US" dirty="0" smtClean="0">
                <a:solidFill>
                  <a:srgbClr val="FF0000"/>
                </a:solidFill>
              </a:rPr>
              <a:t>原则：</a:t>
            </a:r>
            <a:r>
              <a:rPr lang="zh-CN" altLang="en-US" sz="2800" dirty="0" smtClean="0"/>
              <a:t>进行触电急救，应坚持迅速，就地，准确，坚持的原则。 </a:t>
            </a:r>
          </a:p>
          <a:p>
            <a:pPr eaLnBrk="1" hangingPunct="1"/>
            <a:r>
              <a:rPr lang="zh-CN" altLang="en-US" sz="2800" dirty="0" smtClean="0"/>
              <a:t>在医务人员未接替救治前，不应放弃现场抢救，更不能只根据没有呼吸或脉搏擅自判定伤员死亡，放弃抢救。 </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zh-CN" altLang="en-US" smtClean="0"/>
              <a:t>脱离电源</a:t>
            </a:r>
          </a:p>
        </p:txBody>
      </p:sp>
      <p:sp>
        <p:nvSpPr>
          <p:cNvPr id="53251" name="Rectangle 3"/>
          <p:cNvSpPr>
            <a:spLocks noGrp="1" noChangeArrowheads="1"/>
          </p:cNvSpPr>
          <p:nvPr>
            <p:ph type="body" idx="1"/>
          </p:nvPr>
        </p:nvSpPr>
        <p:spPr>
          <a:xfrm>
            <a:off x="457200" y="1719263"/>
            <a:ext cx="8458200" cy="4411662"/>
          </a:xfrm>
        </p:spPr>
        <p:txBody>
          <a:bodyPr/>
          <a:lstStyle/>
          <a:p>
            <a:pPr eaLnBrk="1" hangingPunct="1">
              <a:buFont typeface="Wingdings" pitchFamily="2" charset="2"/>
              <a:buNone/>
            </a:pPr>
            <a:r>
              <a:rPr lang="en-US" altLang="zh-CN" dirty="0" smtClean="0"/>
              <a:t>1 .</a:t>
            </a:r>
            <a:r>
              <a:rPr lang="zh-CN" altLang="en-US" sz="2800" dirty="0" smtClean="0"/>
              <a:t>触电急救，首先要使触电者迅速</a:t>
            </a:r>
            <a:r>
              <a:rPr lang="zh-CN" altLang="en-US" sz="2800" dirty="0" smtClean="0">
                <a:solidFill>
                  <a:srgbClr val="FF0000"/>
                </a:solidFill>
              </a:rPr>
              <a:t>脱离电源，</a:t>
            </a:r>
            <a:r>
              <a:rPr lang="zh-CN" altLang="en-US" sz="2800" dirty="0" smtClean="0"/>
              <a:t>越快越好。因为</a:t>
            </a:r>
            <a:r>
              <a:rPr lang="zh-CN" altLang="en-US" sz="2800" dirty="0" smtClean="0">
                <a:hlinkClick r:id="rId2"/>
              </a:rPr>
              <a:t>电流</a:t>
            </a:r>
            <a:r>
              <a:rPr lang="zh-CN" altLang="en-US" sz="2800" dirty="0" smtClean="0"/>
              <a:t>作用的时间越长，伤害越重。</a:t>
            </a:r>
          </a:p>
          <a:p>
            <a:pPr eaLnBrk="1" hangingPunct="1">
              <a:buFont typeface="Wingdings" pitchFamily="2" charset="2"/>
              <a:buNone/>
            </a:pPr>
            <a:r>
              <a:rPr lang="en-US" altLang="zh-CN" sz="2800" dirty="0" smtClean="0"/>
              <a:t>2. </a:t>
            </a:r>
            <a:r>
              <a:rPr lang="zh-CN" altLang="en-US" sz="2800" dirty="0" smtClean="0"/>
              <a:t>脱离电源就是要把触电者接触的那一部分带电设备的开关、刀闸或其他断路设备断开；或设法将触电者与带电设备脱离。在脱离电源中，救护人员既要救人，也要注意保护自己。</a:t>
            </a:r>
          </a:p>
          <a:p>
            <a:pPr eaLnBrk="1" hangingPunct="1">
              <a:buFont typeface="Wingdings" pitchFamily="2" charset="2"/>
              <a:buNone/>
            </a:pPr>
            <a:r>
              <a:rPr lang="en-US" altLang="zh-CN" sz="2800" dirty="0" smtClean="0"/>
              <a:t>3. </a:t>
            </a:r>
            <a:r>
              <a:rPr lang="zh-CN" altLang="en-US" sz="2800" dirty="0" smtClean="0"/>
              <a:t>触电者未脱离电源前，救护人员不可直接用手触及伤员，避免触电。</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zh-CN" altLang="en-US" smtClean="0"/>
              <a:t>如何脱离电源</a:t>
            </a:r>
          </a:p>
        </p:txBody>
      </p:sp>
      <p:sp>
        <p:nvSpPr>
          <p:cNvPr id="54275" name="Rectangle 3"/>
          <p:cNvSpPr>
            <a:spLocks noGrp="1" noChangeArrowheads="1"/>
          </p:cNvSpPr>
          <p:nvPr>
            <p:ph type="body" idx="1"/>
          </p:nvPr>
        </p:nvSpPr>
        <p:spPr>
          <a:xfrm>
            <a:off x="381000" y="1828800"/>
            <a:ext cx="8534400" cy="5029200"/>
          </a:xfrm>
        </p:spPr>
        <p:txBody>
          <a:bodyPr/>
          <a:lstStyle/>
          <a:p>
            <a:pPr eaLnBrk="1" hangingPunct="1">
              <a:buFont typeface="Wingdings" pitchFamily="2" charset="2"/>
              <a:buNone/>
            </a:pPr>
            <a:r>
              <a:rPr lang="en-US" altLang="zh-CN" smtClean="0"/>
              <a:t>1.</a:t>
            </a:r>
            <a:r>
              <a:rPr lang="zh-CN" altLang="en-US" smtClean="0"/>
              <a:t>触电者触及</a:t>
            </a:r>
            <a:r>
              <a:rPr lang="zh-CN" altLang="en-US" smtClean="0">
                <a:solidFill>
                  <a:srgbClr val="FF3300"/>
                </a:solidFill>
              </a:rPr>
              <a:t>低压带电设备</a:t>
            </a:r>
            <a:r>
              <a:rPr lang="zh-CN" altLang="en-US" smtClean="0"/>
              <a:t>：</a:t>
            </a:r>
          </a:p>
          <a:p>
            <a:pPr eaLnBrk="1" hangingPunct="1">
              <a:buFont typeface="Wingdings" pitchFamily="2" charset="2"/>
              <a:buNone/>
            </a:pPr>
            <a:r>
              <a:rPr lang="zh-CN" altLang="en-US" smtClean="0"/>
              <a:t>    救护人员应：迅速切断电源，如拉开电源开关或刀闸，</a:t>
            </a:r>
          </a:p>
          <a:p>
            <a:pPr eaLnBrk="1" hangingPunct="1">
              <a:buFont typeface="Wingdings" pitchFamily="2" charset="2"/>
              <a:buNone/>
            </a:pPr>
            <a:r>
              <a:rPr lang="zh-CN" altLang="en-US" smtClean="0"/>
              <a:t>拔除电源插头等；  使用绝缘工具、干燥的木棒、木板、绳索等不导电的东西解脱触电者；可戴</a:t>
            </a:r>
            <a:r>
              <a:rPr lang="zh-CN" altLang="en-US" smtClean="0">
                <a:hlinkClick r:id="rId2"/>
              </a:rPr>
              <a:t>绝缘手套</a:t>
            </a:r>
            <a:r>
              <a:rPr lang="zh-CN" altLang="en-US" smtClean="0"/>
              <a:t>或站在绝缘垫上、干木板上，绝缘自己进行救护。</a:t>
            </a:r>
          </a:p>
          <a:p>
            <a:pPr eaLnBrk="1" hangingPunct="1">
              <a:buFont typeface="Wingdings" pitchFamily="2" charset="2"/>
              <a:buNone/>
            </a:pPr>
            <a:r>
              <a:rPr lang="zh-CN" altLang="en-US" smtClean="0"/>
              <a:t>为使触电者与导电体解脱，最好用一只手进行。</a:t>
            </a:r>
          </a:p>
          <a:p>
            <a:pPr eaLnBrk="1" hangingPunct="1">
              <a:buFont typeface="Wingdings" pitchFamily="2" charset="2"/>
              <a:buNone/>
            </a:pPr>
            <a:r>
              <a:rPr lang="zh-CN" altLang="en-US" smtClean="0"/>
              <a:t>如果</a:t>
            </a:r>
            <a:r>
              <a:rPr lang="zh-CN" altLang="en-US" smtClean="0">
                <a:hlinkClick r:id="rId3"/>
              </a:rPr>
              <a:t>电流</a:t>
            </a:r>
            <a:r>
              <a:rPr lang="zh-CN" altLang="en-US" smtClean="0"/>
              <a:t>通过触电者入地，并且触电者紧握电线，可设法用干木板塞到身下，与地隔离，也可用干木把斧子或有绝缘柄的钳子等将电线剪断。剪断电线要分相，一根一根地剪断，并尽可能站在绝缘物体或干木板上。</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3"/>
          <p:cNvSpPr>
            <a:spLocks noGrp="1" noChangeArrowheads="1"/>
          </p:cNvSpPr>
          <p:nvPr>
            <p:ph type="body" idx="1"/>
          </p:nvPr>
        </p:nvSpPr>
        <p:spPr/>
        <p:txBody>
          <a:bodyPr/>
          <a:lstStyle/>
          <a:p>
            <a:pPr eaLnBrk="1" hangingPunct="1">
              <a:lnSpc>
                <a:spcPct val="90000"/>
              </a:lnSpc>
              <a:buFont typeface="Wingdings" pitchFamily="2" charset="2"/>
              <a:buNone/>
            </a:pPr>
            <a:r>
              <a:rPr lang="en-US" altLang="zh-CN" smtClean="0"/>
              <a:t>2.</a:t>
            </a:r>
            <a:r>
              <a:rPr lang="zh-CN" altLang="en-US" smtClean="0"/>
              <a:t>触电者触及</a:t>
            </a:r>
            <a:r>
              <a:rPr lang="zh-CN" altLang="en-US" smtClean="0">
                <a:solidFill>
                  <a:srgbClr val="FF3300"/>
                </a:solidFill>
              </a:rPr>
              <a:t>高压带电设备</a:t>
            </a:r>
          </a:p>
          <a:p>
            <a:pPr eaLnBrk="1" hangingPunct="1">
              <a:lnSpc>
                <a:spcPct val="90000"/>
              </a:lnSpc>
              <a:buFont typeface="Wingdings" pitchFamily="2" charset="2"/>
              <a:buNone/>
            </a:pPr>
            <a:r>
              <a:rPr lang="zh-CN" altLang="en-US" smtClean="0"/>
              <a:t>救护人员应迅速切断电源，或用适合该</a:t>
            </a:r>
            <a:r>
              <a:rPr lang="zh-CN" altLang="en-US" smtClean="0">
                <a:hlinkClick r:id="rId2"/>
              </a:rPr>
              <a:t>电压等级</a:t>
            </a:r>
            <a:r>
              <a:rPr lang="zh-CN" altLang="en-US" smtClean="0"/>
              <a:t>的绝缘工具</a:t>
            </a:r>
            <a:r>
              <a:rPr lang="en-US" altLang="zh-CN" smtClean="0"/>
              <a:t>(</a:t>
            </a:r>
            <a:r>
              <a:rPr lang="zh-CN" altLang="en-US" smtClean="0"/>
              <a:t>戴绝缘手套、穿绝缘靴并用绝缘棒</a:t>
            </a:r>
            <a:r>
              <a:rPr lang="en-US" altLang="zh-CN" smtClean="0"/>
              <a:t>)</a:t>
            </a:r>
            <a:r>
              <a:rPr lang="zh-CN" altLang="en-US" smtClean="0"/>
              <a:t>解脱触电者。救护人员在抢救过程中应注意保持自身与周围带电部分必要的安全距离。</a:t>
            </a:r>
          </a:p>
          <a:p>
            <a:pPr eaLnBrk="1" hangingPunct="1">
              <a:lnSpc>
                <a:spcPct val="90000"/>
              </a:lnSpc>
              <a:buFont typeface="Wingdings" pitchFamily="2" charset="2"/>
              <a:buNone/>
            </a:pPr>
            <a:endParaRPr lang="zh-CN" altLang="en-US" smtClean="0"/>
          </a:p>
          <a:p>
            <a:pPr eaLnBrk="1" hangingPunct="1">
              <a:lnSpc>
                <a:spcPct val="90000"/>
              </a:lnSpc>
              <a:buFont typeface="Wingdings" pitchFamily="2" charset="2"/>
              <a:buNone/>
            </a:pPr>
            <a:r>
              <a:rPr lang="zh-CN" altLang="en-US" smtClean="0"/>
              <a:t>   不论是何级电压线路上触电，救护人员在使触电者脱离电源时要注意防止发生</a:t>
            </a:r>
            <a:r>
              <a:rPr lang="zh-CN" altLang="en-US" smtClean="0">
                <a:hlinkClick r:id="rId3"/>
              </a:rPr>
              <a:t>高处坠落</a:t>
            </a:r>
            <a:r>
              <a:rPr lang="zh-CN" altLang="en-US" smtClean="0"/>
              <a:t>的可能和再次触及其它有电线路的可能。</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zh-CN" altLang="en-US" smtClean="0"/>
              <a:t>脱离电源后急救</a:t>
            </a:r>
          </a:p>
        </p:txBody>
      </p:sp>
      <p:sp>
        <p:nvSpPr>
          <p:cNvPr id="56323" name="Rectangle 3"/>
          <p:cNvSpPr>
            <a:spLocks noGrp="1" noChangeArrowheads="1"/>
          </p:cNvSpPr>
          <p:nvPr>
            <p:ph type="body" idx="1"/>
          </p:nvPr>
        </p:nvSpPr>
        <p:spPr>
          <a:xfrm>
            <a:off x="457200" y="1719263"/>
            <a:ext cx="8458200" cy="4411662"/>
          </a:xfrm>
        </p:spPr>
        <p:txBody>
          <a:bodyPr/>
          <a:lstStyle/>
          <a:p>
            <a:pPr eaLnBrk="1" hangingPunct="1"/>
            <a:r>
              <a:rPr lang="zh-CN" altLang="en-US" smtClean="0"/>
              <a:t>触电者脱离带电导线后亦应迅速带至 </a:t>
            </a:r>
            <a:r>
              <a:rPr lang="en-US" altLang="zh-CN" smtClean="0"/>
              <a:t>8</a:t>
            </a:r>
            <a:r>
              <a:rPr lang="zh-CN" altLang="en-US" smtClean="0"/>
              <a:t>～</a:t>
            </a:r>
            <a:r>
              <a:rPr lang="en-US" altLang="zh-CN" smtClean="0"/>
              <a:t>10m </a:t>
            </a:r>
            <a:r>
              <a:rPr lang="zh-CN" altLang="en-US" smtClean="0"/>
              <a:t>以外后立即开始触电急救。</a:t>
            </a:r>
          </a:p>
          <a:p>
            <a:pPr eaLnBrk="1" hangingPunct="1"/>
            <a:r>
              <a:rPr lang="zh-CN" altLang="en-US" smtClean="0"/>
              <a:t>或者在确定线路已经无电时立即就地进行急救。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zh-CN" altLang="en-US" dirty="0" smtClean="0">
                <a:solidFill>
                  <a:srgbClr val="FF0000"/>
                </a:solidFill>
              </a:rPr>
              <a:t>脱离电源后急救</a:t>
            </a:r>
          </a:p>
        </p:txBody>
      </p:sp>
      <p:sp>
        <p:nvSpPr>
          <p:cNvPr id="57347" name="Rectangle 3"/>
          <p:cNvSpPr>
            <a:spLocks noGrp="1" noChangeArrowheads="1"/>
          </p:cNvSpPr>
          <p:nvPr>
            <p:ph type="body" idx="1"/>
          </p:nvPr>
        </p:nvSpPr>
        <p:spPr/>
        <p:txBody>
          <a:bodyPr/>
          <a:lstStyle/>
          <a:p>
            <a:pPr eaLnBrk="1" hangingPunct="1">
              <a:lnSpc>
                <a:spcPct val="90000"/>
              </a:lnSpc>
            </a:pPr>
            <a:r>
              <a:rPr lang="en-US" altLang="zh-CN" dirty="0" smtClean="0"/>
              <a:t>1 </a:t>
            </a:r>
            <a:r>
              <a:rPr lang="zh-CN" altLang="en-US" dirty="0" smtClean="0"/>
              <a:t>触电伤员如神志清醒者，应使其就地躺平，严密观察，暂时不要站立或走动。</a:t>
            </a:r>
          </a:p>
          <a:p>
            <a:pPr eaLnBrk="1" hangingPunct="1">
              <a:lnSpc>
                <a:spcPct val="90000"/>
              </a:lnSpc>
            </a:pPr>
            <a:r>
              <a:rPr lang="en-US" altLang="zh-CN" dirty="0" smtClean="0"/>
              <a:t>2 </a:t>
            </a:r>
            <a:r>
              <a:rPr lang="zh-CN" altLang="en-US" dirty="0" smtClean="0"/>
              <a:t>触电伤员如神志不清者，应就地仰面躺平，且确保</a:t>
            </a:r>
            <a:r>
              <a:rPr lang="zh-CN" altLang="en-US" dirty="0" smtClean="0">
                <a:hlinkClick r:id="rId2"/>
              </a:rPr>
              <a:t>气道通畅</a:t>
            </a:r>
            <a:r>
              <a:rPr lang="zh-CN" altLang="en-US" dirty="0" smtClean="0"/>
              <a:t>，并用 </a:t>
            </a:r>
            <a:r>
              <a:rPr lang="en-US" altLang="zh-CN" dirty="0" smtClean="0"/>
              <a:t>5s</a:t>
            </a:r>
            <a:r>
              <a:rPr lang="zh-CN" altLang="en-US" dirty="0" smtClean="0"/>
              <a:t>时间，呼叫伤员或轻拍其肩部，以判定伤员是否意识丧失。</a:t>
            </a:r>
            <a:r>
              <a:rPr lang="zh-CN" altLang="en-US" dirty="0" smtClean="0">
                <a:solidFill>
                  <a:srgbClr val="FF3300"/>
                </a:solidFill>
              </a:rPr>
              <a:t>禁止摇动伤员头部呼叫伤员。</a:t>
            </a:r>
          </a:p>
          <a:p>
            <a:pPr eaLnBrk="1" hangingPunct="1">
              <a:lnSpc>
                <a:spcPct val="90000"/>
              </a:lnSpc>
            </a:pPr>
            <a:r>
              <a:rPr lang="en-US" altLang="zh-CN" dirty="0" smtClean="0"/>
              <a:t>3 </a:t>
            </a:r>
            <a:r>
              <a:rPr lang="zh-CN" altLang="en-US" dirty="0" smtClean="0"/>
              <a:t>意识不清，呼吸停止应立即就地坚持正确抢救，并尽快联系医疗部门接替救治。</a:t>
            </a:r>
          </a:p>
          <a:p>
            <a:pPr eaLnBrk="1" hangingPunct="1">
              <a:lnSpc>
                <a:spcPct val="90000"/>
              </a:lnSpc>
            </a:pPr>
            <a:r>
              <a:rPr lang="en-US" altLang="zh-CN" dirty="0" smtClean="0"/>
              <a:t>4</a:t>
            </a:r>
            <a:r>
              <a:rPr lang="zh-CN" altLang="en-US" dirty="0" smtClean="0"/>
              <a:t>实施心肺复苏</a:t>
            </a:r>
            <a:r>
              <a:rPr lang="en-US" altLang="zh-CN" dirty="0" smtClean="0"/>
              <a:t>CPR.</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457200"/>
            <a:ext cx="8229600" cy="1371600"/>
          </a:xfrm>
        </p:spPr>
        <p:txBody>
          <a:bodyPr/>
          <a:lstStyle/>
          <a:p>
            <a:pPr eaLnBrk="1" hangingPunct="1"/>
            <a:r>
              <a:rPr lang="zh-CN" altLang="en-US" dirty="0" smtClean="0"/>
              <a:t>水灾</a:t>
            </a:r>
          </a:p>
        </p:txBody>
      </p:sp>
      <p:sp>
        <p:nvSpPr>
          <p:cNvPr id="48131" name="Rectangle 3"/>
          <p:cNvSpPr>
            <a:spLocks noGrp="1" noChangeArrowheads="1"/>
          </p:cNvSpPr>
          <p:nvPr>
            <p:ph type="body" idx="1"/>
          </p:nvPr>
        </p:nvSpPr>
        <p:spPr>
          <a:xfrm>
            <a:off x="685800" y="914400"/>
            <a:ext cx="8153400" cy="5943600"/>
          </a:xfrm>
        </p:spPr>
        <p:txBody>
          <a:bodyPr/>
          <a:lstStyle/>
          <a:p>
            <a:pPr eaLnBrk="1" hangingPunct="1">
              <a:lnSpc>
                <a:spcPts val="2600"/>
              </a:lnSpc>
            </a:pPr>
            <a:r>
              <a:rPr lang="zh-CN" altLang="en-US" sz="2400" dirty="0" smtClean="0"/>
              <a:t>一、及时转移到安全地带。</a:t>
            </a:r>
          </a:p>
          <a:p>
            <a:pPr eaLnBrk="1" hangingPunct="1">
              <a:lnSpc>
                <a:spcPts val="2600"/>
              </a:lnSpc>
            </a:pPr>
            <a:r>
              <a:rPr lang="zh-CN" altLang="en-US" sz="2400" dirty="0" smtClean="0"/>
              <a:t>二、如果来不及转移，也不必惊慌，可向高处（如结实的楼房顶、大树上）转移，等候救援人员营救。 　　</a:t>
            </a:r>
          </a:p>
          <a:p>
            <a:pPr eaLnBrk="1" hangingPunct="1">
              <a:lnSpc>
                <a:spcPts val="2600"/>
              </a:lnSpc>
            </a:pPr>
            <a:r>
              <a:rPr lang="zh-CN" altLang="en-US" sz="2400" dirty="0" smtClean="0"/>
              <a:t>三、如果水灾严重，水位不断上涨，就必须自制木筏逃生。任何入水能浮的东西，如床板、箱子及柜、门板等，都可用来制作木筏。如果一时找不到绳子，可用床单、被单等撕开来代替。 　　</a:t>
            </a:r>
          </a:p>
          <a:p>
            <a:pPr eaLnBrk="1" hangingPunct="1">
              <a:lnSpc>
                <a:spcPts val="2600"/>
              </a:lnSpc>
            </a:pPr>
            <a:r>
              <a:rPr lang="zh-CN" altLang="en-US" sz="2400" dirty="0" smtClean="0"/>
              <a:t>四、在爬上木筏之前，一定要试试木筏能否漂浮收集食品、发信号用具（如哨子、手电筒、旗帜、鲜艳的床单）、划桨等是必不可少的。</a:t>
            </a:r>
          </a:p>
          <a:p>
            <a:pPr eaLnBrk="1" hangingPunct="1">
              <a:lnSpc>
                <a:spcPts val="2600"/>
              </a:lnSpc>
            </a:pPr>
            <a:r>
              <a:rPr lang="zh-CN" altLang="en-US" sz="2400" dirty="0" smtClean="0"/>
              <a:t>五、在离开房屋漂浮之前，要吃些含较多热量的食物，如巧克力、糖、甜糕点等，并喝些热饮料，以增强体力。 　　</a:t>
            </a:r>
          </a:p>
          <a:p>
            <a:pPr eaLnBrk="1" hangingPunct="1">
              <a:lnSpc>
                <a:spcPts val="2600"/>
              </a:lnSpc>
            </a:pPr>
            <a:r>
              <a:rPr lang="zh-CN" altLang="en-US" sz="2400" dirty="0" smtClean="0"/>
              <a:t>六、保存好各种尚能使用的通讯设施</a:t>
            </a:r>
            <a:r>
              <a:rPr lang="en-US" altLang="zh-CN" sz="2400" dirty="0" smtClean="0"/>
              <a:t>.</a:t>
            </a:r>
          </a:p>
          <a:p>
            <a:pPr eaLnBrk="1" hangingPunct="1">
              <a:lnSpc>
                <a:spcPts val="2600"/>
              </a:lnSpc>
            </a:pPr>
            <a:r>
              <a:rPr lang="zh-CN" altLang="en-US" sz="2400" dirty="0" smtClean="0"/>
              <a:t>七、需要涉水行走时，要选择水流较平缓的地方侧身一步一步地划步横行，要先站稳一只脚后，才能抬起另一只脚来，并用一根长杆探测水深及防止跌倒。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p:txBody>
          <a:bodyPr/>
          <a:lstStyle/>
          <a:p>
            <a:r>
              <a:rPr lang="zh-CN" altLang="en-US" b="1" dirty="0" smtClean="0">
                <a:solidFill>
                  <a:schemeClr val="tx1"/>
                </a:solidFill>
              </a:rPr>
              <a:t>课件查看方式：</a:t>
            </a:r>
            <a:endParaRPr lang="zh-CN" altLang="en-US" b="1" dirty="0">
              <a:solidFill>
                <a:schemeClr val="tx1"/>
              </a:solidFill>
            </a:endParaRPr>
          </a:p>
        </p:txBody>
      </p:sp>
      <p:sp>
        <p:nvSpPr>
          <p:cNvPr id="4" name="副标题 3"/>
          <p:cNvSpPr>
            <a:spLocks noGrp="1"/>
          </p:cNvSpPr>
          <p:nvPr>
            <p:ph type="subTitle" idx="1"/>
          </p:nvPr>
        </p:nvSpPr>
        <p:spPr>
          <a:xfrm>
            <a:off x="685800" y="3200400"/>
            <a:ext cx="7010400" cy="3505200"/>
          </a:xfrm>
        </p:spPr>
        <p:txBody>
          <a:bodyPr/>
          <a:lstStyle/>
          <a:p>
            <a:r>
              <a:rPr lang="zh-CN" altLang="en-US" dirty="0" smtClean="0"/>
              <a:t>     西安科技大学主页</a:t>
            </a:r>
            <a:r>
              <a:rPr lang="en-US" altLang="zh-CN" dirty="0" smtClean="0"/>
              <a:t>http://www.xust.edu.cn/</a:t>
            </a:r>
          </a:p>
          <a:p>
            <a:r>
              <a:rPr lang="zh-CN" altLang="en-US" dirty="0" smtClean="0"/>
              <a:t>组织机构</a:t>
            </a:r>
            <a:r>
              <a:rPr lang="en-US" altLang="zh-CN" dirty="0" smtClean="0"/>
              <a:t>----</a:t>
            </a:r>
            <a:r>
              <a:rPr lang="zh-CN" altLang="en-US" dirty="0" smtClean="0"/>
              <a:t>资产与后勤管理处</a:t>
            </a:r>
            <a:r>
              <a:rPr lang="en-US" altLang="zh-CN" dirty="0" smtClean="0"/>
              <a:t>----</a:t>
            </a:r>
            <a:r>
              <a:rPr lang="zh-CN" altLang="en-US" dirty="0" smtClean="0"/>
              <a:t>组织机构</a:t>
            </a:r>
            <a:r>
              <a:rPr lang="en-US" altLang="zh-CN" dirty="0" smtClean="0"/>
              <a:t>----</a:t>
            </a:r>
            <a:r>
              <a:rPr lang="zh-CN" altLang="en-US" dirty="0" smtClean="0"/>
              <a:t>校医院</a:t>
            </a:r>
            <a:r>
              <a:rPr lang="en-US" altLang="zh-CN" dirty="0" smtClean="0"/>
              <a:t>----</a:t>
            </a:r>
            <a:r>
              <a:rPr lang="zh-CN" altLang="en-US" dirty="0" smtClean="0"/>
              <a:t>健康园地</a:t>
            </a:r>
            <a:r>
              <a:rPr lang="en-US" altLang="zh-CN" dirty="0" smtClean="0"/>
              <a:t>----</a:t>
            </a:r>
            <a:r>
              <a:rPr lang="zh-CN" altLang="en-US" dirty="0" smtClean="0"/>
              <a:t>选择自己查看的课件</a:t>
            </a:r>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7"/>
          <p:cNvSpPr>
            <a:spLocks noGrp="1" noChangeArrowheads="1"/>
          </p:cNvSpPr>
          <p:nvPr>
            <p:ph type="title"/>
          </p:nvPr>
        </p:nvSpPr>
        <p:spPr>
          <a:xfrm>
            <a:off x="304800" y="304800"/>
            <a:ext cx="7419975" cy="776287"/>
          </a:xfrm>
        </p:spPr>
        <p:txBody>
          <a:bodyPr/>
          <a:lstStyle/>
          <a:p>
            <a:pPr eaLnBrk="1" hangingPunct="1"/>
            <a:r>
              <a:rPr lang="zh-CN" altLang="en-US" dirty="0" smtClean="0"/>
              <a:t>发生急症时处理步骤：</a:t>
            </a:r>
          </a:p>
        </p:txBody>
      </p:sp>
      <p:sp>
        <p:nvSpPr>
          <p:cNvPr id="18435" name="Rectangle 18"/>
          <p:cNvSpPr>
            <a:spLocks noGrp="1" noChangeArrowheads="1"/>
          </p:cNvSpPr>
          <p:nvPr>
            <p:ph type="body" sz="half" idx="1"/>
          </p:nvPr>
        </p:nvSpPr>
        <p:spPr>
          <a:xfrm>
            <a:off x="457200" y="1219200"/>
            <a:ext cx="4535488" cy="5257800"/>
          </a:xfrm>
        </p:spPr>
        <p:txBody>
          <a:bodyPr/>
          <a:lstStyle/>
          <a:p>
            <a:pPr eaLnBrk="1" hangingPunct="1">
              <a:buFont typeface="Wingdings" pitchFamily="2" charset="2"/>
              <a:buNone/>
            </a:pPr>
            <a:r>
              <a:rPr lang="zh-CN" altLang="en-US" sz="2800" b="1" dirty="0" smtClean="0">
                <a:latin typeface="仿宋" pitchFamily="49" charset="-122"/>
                <a:ea typeface="仿宋" pitchFamily="49" charset="-122"/>
              </a:rPr>
              <a:t>五：人工呼吸</a:t>
            </a:r>
          </a:p>
          <a:p>
            <a:pPr eaLnBrk="1" hangingPunct="1">
              <a:buFont typeface="Wingdings" pitchFamily="2" charset="2"/>
              <a:buNone/>
            </a:pPr>
            <a:r>
              <a:rPr lang="zh-CN" altLang="en-US" sz="2800" dirty="0" smtClean="0">
                <a:latin typeface="仿宋" pitchFamily="49" charset="-122"/>
                <a:ea typeface="仿宋" pitchFamily="49" charset="-122"/>
              </a:rPr>
              <a:t>      判断为无呼吸，应立即给予人工呼吸</a:t>
            </a:r>
            <a:r>
              <a:rPr lang="en-US" altLang="zh-CN" sz="2800" dirty="0" smtClean="0">
                <a:latin typeface="仿宋" pitchFamily="49" charset="-122"/>
                <a:ea typeface="仿宋" pitchFamily="49" charset="-122"/>
              </a:rPr>
              <a:t>2</a:t>
            </a:r>
            <a:r>
              <a:rPr lang="zh-CN" altLang="en-US" sz="2800" dirty="0" smtClean="0">
                <a:latin typeface="仿宋" pitchFamily="49" charset="-122"/>
                <a:ea typeface="仿宋" pitchFamily="49" charset="-122"/>
              </a:rPr>
              <a:t>次</a:t>
            </a:r>
          </a:p>
          <a:p>
            <a:pPr eaLnBrk="1" hangingPunct="1">
              <a:buFont typeface="Wingdings" pitchFamily="2" charset="2"/>
              <a:buNone/>
            </a:pPr>
            <a:r>
              <a:rPr lang="zh-CN" altLang="en-US" sz="2800" dirty="0" smtClean="0">
                <a:solidFill>
                  <a:srgbClr val="FF0000"/>
                </a:solidFill>
                <a:latin typeface="仿宋" pitchFamily="49" charset="-122"/>
                <a:ea typeface="仿宋" pitchFamily="49" charset="-122"/>
              </a:rPr>
              <a:t>人工呼吸法：</a:t>
            </a:r>
            <a:r>
              <a:rPr lang="zh-CN" altLang="en-US" sz="2800" dirty="0" smtClean="0">
                <a:latin typeface="仿宋" pitchFamily="49" charset="-122"/>
                <a:ea typeface="仿宋" pitchFamily="49" charset="-122"/>
              </a:rPr>
              <a:t>保持</a:t>
            </a:r>
            <a:r>
              <a:rPr lang="zh-CN" altLang="en-US" sz="2800" dirty="0" smtClean="0">
                <a:solidFill>
                  <a:srgbClr val="FF0000"/>
                </a:solidFill>
                <a:latin typeface="仿宋" pitchFamily="49" charset="-122"/>
                <a:ea typeface="仿宋" pitchFamily="49" charset="-122"/>
              </a:rPr>
              <a:t>压额抬颏</a:t>
            </a:r>
            <a:r>
              <a:rPr lang="zh-CN" altLang="en-US" sz="2800" dirty="0" smtClean="0">
                <a:latin typeface="仿宋" pitchFamily="49" charset="-122"/>
                <a:ea typeface="仿宋" pitchFamily="49" charset="-122"/>
              </a:rPr>
              <a:t>手法，用压住额头的手以拇指食指捏住患者鼻孔，张口罩紧患者口唇吹气，同时用眼角注视患者的胸廓，胸廓膨起为有效。待胸廓下降，吹第二口气。</a:t>
            </a:r>
          </a:p>
        </p:txBody>
      </p:sp>
      <p:sp>
        <p:nvSpPr>
          <p:cNvPr id="18436" name="AutoShape 19" descr="K{Q61ZKK%$A4CU9GQ_S`S"/>
          <p:cNvSpPr>
            <a:spLocks noChangeAspect="1" noChangeArrowheads="1"/>
          </p:cNvSpPr>
          <p:nvPr/>
        </p:nvSpPr>
        <p:spPr bwMode="auto">
          <a:xfrm>
            <a:off x="0" y="0"/>
            <a:ext cx="304800" cy="304800"/>
          </a:xfrm>
          <a:prstGeom prst="rect">
            <a:avLst/>
          </a:prstGeom>
          <a:noFill/>
          <a:ln w="9525">
            <a:noFill/>
            <a:miter lim="800000"/>
            <a:headEnd/>
            <a:tailEnd/>
          </a:ln>
        </p:spPr>
        <p:txBody>
          <a:bodyPr/>
          <a:lstStyle/>
          <a:p>
            <a:endParaRPr lang="zh-CN" altLang="en-US"/>
          </a:p>
        </p:txBody>
      </p:sp>
      <p:sp>
        <p:nvSpPr>
          <p:cNvPr id="18437" name="AutoShape 20" descr="K{Q61ZKK%$A4CU9GQ_S`S"/>
          <p:cNvSpPr>
            <a:spLocks noChangeAspect="1" noChangeArrowheads="1"/>
          </p:cNvSpPr>
          <p:nvPr/>
        </p:nvSpPr>
        <p:spPr bwMode="auto">
          <a:xfrm>
            <a:off x="0" y="0"/>
            <a:ext cx="304800" cy="304800"/>
          </a:xfrm>
          <a:prstGeom prst="rect">
            <a:avLst/>
          </a:prstGeom>
          <a:noFill/>
          <a:ln w="9525">
            <a:noFill/>
            <a:miter lim="800000"/>
            <a:headEnd/>
            <a:tailEnd/>
          </a:ln>
        </p:spPr>
        <p:txBody>
          <a:bodyPr/>
          <a:lstStyle/>
          <a:p>
            <a:endParaRPr lang="zh-CN" altLang="en-US"/>
          </a:p>
        </p:txBody>
      </p:sp>
      <p:pic>
        <p:nvPicPr>
          <p:cNvPr id="18438" name="Picture 21" descr="8I4`($@HCC2M{2L0)FB[V60"/>
          <p:cNvPicPr>
            <a:picLocks noChangeAspect="1" noChangeArrowheads="1"/>
          </p:cNvPicPr>
          <p:nvPr/>
        </p:nvPicPr>
        <p:blipFill>
          <a:blip r:embed="rId2" cstate="print"/>
          <a:srcRect/>
          <a:stretch>
            <a:fillRect/>
          </a:stretch>
        </p:blipFill>
        <p:spPr bwMode="auto">
          <a:xfrm>
            <a:off x="5334000" y="3352800"/>
            <a:ext cx="3429000" cy="2136775"/>
          </a:xfrm>
          <a:prstGeom prst="rect">
            <a:avLst/>
          </a:prstGeom>
          <a:noFill/>
          <a:ln w="9525">
            <a:noFill/>
            <a:miter lim="800000"/>
            <a:headEnd/>
            <a:tailEnd/>
          </a:ln>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8600" y="228600"/>
            <a:ext cx="7772400" cy="1362075"/>
          </a:xfrm>
        </p:spPr>
        <p:txBody>
          <a:bodyPr/>
          <a:lstStyle/>
          <a:p>
            <a:r>
              <a:rPr lang="zh-CN" altLang="en-US" dirty="0" smtClean="0">
                <a:solidFill>
                  <a:srgbClr val="FF0000"/>
                </a:solidFill>
              </a:rPr>
              <a:t>思   考：</a:t>
            </a:r>
            <a:endParaRPr lang="zh-CN" altLang="en-US" dirty="0">
              <a:solidFill>
                <a:srgbClr val="FF0000"/>
              </a:solidFill>
            </a:endParaRPr>
          </a:p>
        </p:txBody>
      </p:sp>
      <p:sp>
        <p:nvSpPr>
          <p:cNvPr id="3" name="文本占位符 2"/>
          <p:cNvSpPr>
            <a:spLocks noGrp="1"/>
          </p:cNvSpPr>
          <p:nvPr>
            <p:ph type="body" idx="1"/>
          </p:nvPr>
        </p:nvSpPr>
        <p:spPr>
          <a:xfrm>
            <a:off x="304800" y="2547938"/>
            <a:ext cx="8189913" cy="3471862"/>
          </a:xfrm>
        </p:spPr>
        <p:txBody>
          <a:bodyPr/>
          <a:lstStyle/>
          <a:p>
            <a:pPr marL="457200" indent="-457200">
              <a:buAutoNum type="arabicPeriod"/>
            </a:pPr>
            <a:r>
              <a:rPr lang="zh-CN" altLang="en-US" dirty="0" smtClean="0"/>
              <a:t>简单复述</a:t>
            </a:r>
            <a:r>
              <a:rPr lang="en-US" altLang="zh-CN" dirty="0" smtClean="0"/>
              <a:t>2010</a:t>
            </a:r>
            <a:r>
              <a:rPr lang="zh-CN" altLang="en-US" dirty="0" smtClean="0"/>
              <a:t>版心肺复苏流程；</a:t>
            </a:r>
            <a:endParaRPr lang="en-US" altLang="zh-CN" smtClean="0"/>
          </a:p>
          <a:p>
            <a:pPr marL="457200" indent="-457200">
              <a:buAutoNum type="arabicPeriod"/>
            </a:pPr>
            <a:r>
              <a:rPr lang="zh-CN" altLang="en-US" smtClean="0"/>
              <a:t>遇</a:t>
            </a:r>
            <a:r>
              <a:rPr lang="zh-CN" altLang="en-US" dirty="0" smtClean="0"/>
              <a:t>到急症时，该怎么处理？</a:t>
            </a:r>
            <a:endParaRPr lang="en-US" altLang="zh-CN" dirty="0" smtClean="0"/>
          </a:p>
          <a:p>
            <a:r>
              <a:rPr lang="en-US" altLang="zh-CN" dirty="0" smtClean="0"/>
              <a:t> </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28600" y="304800"/>
            <a:ext cx="6726237" cy="762000"/>
          </a:xfrm>
        </p:spPr>
        <p:txBody>
          <a:bodyPr/>
          <a:lstStyle/>
          <a:p>
            <a:pPr eaLnBrk="1" hangingPunct="1"/>
            <a:r>
              <a:rPr lang="zh-CN" altLang="en-US" dirty="0" smtClean="0"/>
              <a:t>发生急症时处理步骤：</a:t>
            </a:r>
          </a:p>
        </p:txBody>
      </p:sp>
      <p:sp>
        <p:nvSpPr>
          <p:cNvPr id="19459" name="Rectangle 3"/>
          <p:cNvSpPr>
            <a:spLocks noGrp="1" noChangeArrowheads="1"/>
          </p:cNvSpPr>
          <p:nvPr>
            <p:ph type="body" sz="half" idx="1"/>
          </p:nvPr>
        </p:nvSpPr>
        <p:spPr>
          <a:xfrm>
            <a:off x="304800" y="990600"/>
            <a:ext cx="3962400" cy="4114800"/>
          </a:xfrm>
        </p:spPr>
        <p:txBody>
          <a:bodyPr/>
          <a:lstStyle/>
          <a:p>
            <a:pPr eaLnBrk="1" hangingPunct="1">
              <a:lnSpc>
                <a:spcPct val="80000"/>
              </a:lnSpc>
              <a:buFont typeface="Wingdings" pitchFamily="2" charset="2"/>
              <a:buNone/>
            </a:pPr>
            <a:r>
              <a:rPr lang="en-US" altLang="zh-CN" sz="1000" dirty="0" smtClean="0"/>
              <a:t>    </a:t>
            </a:r>
            <a:r>
              <a:rPr lang="zh-CN" altLang="en-US" sz="2800" b="1" dirty="0" smtClean="0">
                <a:latin typeface="仿宋" pitchFamily="49" charset="-122"/>
                <a:ea typeface="仿宋" pitchFamily="49" charset="-122"/>
              </a:rPr>
              <a:t>六：胸外心脏按压：</a:t>
            </a:r>
          </a:p>
          <a:p>
            <a:pPr eaLnBrk="1" hangingPunct="1">
              <a:lnSpc>
                <a:spcPct val="80000"/>
              </a:lnSpc>
              <a:buFont typeface="Wingdings" pitchFamily="2" charset="2"/>
              <a:buNone/>
            </a:pPr>
            <a:r>
              <a:rPr lang="zh-CN" altLang="en-US" sz="2800" dirty="0" smtClean="0">
                <a:latin typeface="仿宋" pitchFamily="49" charset="-122"/>
                <a:ea typeface="仿宋" pitchFamily="49" charset="-122"/>
              </a:rPr>
              <a:t>    心脏按压部位</a:t>
            </a:r>
            <a:r>
              <a:rPr lang="en-US" altLang="zh-CN" sz="2800" dirty="0" smtClean="0">
                <a:latin typeface="仿宋" pitchFamily="49" charset="-122"/>
                <a:ea typeface="仿宋" pitchFamily="49" charset="-122"/>
              </a:rPr>
              <a:t>—</a:t>
            </a:r>
            <a:r>
              <a:rPr lang="zh-CN" altLang="en-US" sz="2800" dirty="0" smtClean="0">
                <a:latin typeface="仿宋" pitchFamily="49" charset="-122"/>
                <a:ea typeface="仿宋" pitchFamily="49" charset="-122"/>
              </a:rPr>
              <a:t>胸部正中央，两乳头连线中点。双肩前倾在患者胸部正上方，腰挺直，以臀部为轴，用整个上半身的重量垂直下压，双手掌根重叠，手指互扣翘起，以掌根按压，手臂要挺直，胳膊肘不能打弯。</a:t>
            </a:r>
            <a:r>
              <a:rPr lang="zh-CN" altLang="en-US" sz="2800" b="1" dirty="0" smtClean="0">
                <a:solidFill>
                  <a:srgbClr val="FF0000"/>
                </a:solidFill>
                <a:latin typeface="仿宋" pitchFamily="49" charset="-122"/>
                <a:ea typeface="仿宋" pitchFamily="49" charset="-122"/>
              </a:rPr>
              <a:t>胸骨下压</a:t>
            </a:r>
            <a:r>
              <a:rPr lang="en-US" altLang="zh-CN" sz="2800" b="1" dirty="0" smtClean="0">
                <a:solidFill>
                  <a:srgbClr val="FF0000"/>
                </a:solidFill>
                <a:latin typeface="仿宋" pitchFamily="49" charset="-122"/>
                <a:ea typeface="仿宋" pitchFamily="49" charset="-122"/>
              </a:rPr>
              <a:t>3-5cm</a:t>
            </a:r>
            <a:r>
              <a:rPr lang="zh-CN" altLang="en-US" sz="2800" b="1" dirty="0" smtClean="0">
                <a:solidFill>
                  <a:srgbClr val="FF0000"/>
                </a:solidFill>
                <a:latin typeface="仿宋" pitchFamily="49" charset="-122"/>
                <a:ea typeface="仿宋" pitchFamily="49" charset="-122"/>
              </a:rPr>
              <a:t>为宜。</a:t>
            </a:r>
            <a:endParaRPr lang="zh-CN" altLang="en-US" sz="2800" dirty="0" smtClean="0">
              <a:latin typeface="仿宋" pitchFamily="49" charset="-122"/>
              <a:ea typeface="仿宋" pitchFamily="49" charset="-122"/>
            </a:endParaRPr>
          </a:p>
          <a:p>
            <a:pPr eaLnBrk="1" hangingPunct="1">
              <a:lnSpc>
                <a:spcPct val="80000"/>
              </a:lnSpc>
              <a:buFont typeface="Wingdings" pitchFamily="2" charset="2"/>
              <a:buNone/>
            </a:pPr>
            <a:r>
              <a:rPr lang="zh-CN" altLang="en-US" sz="2800" dirty="0" smtClean="0">
                <a:latin typeface="仿宋" pitchFamily="49" charset="-122"/>
                <a:ea typeface="仿宋" pitchFamily="49" charset="-122"/>
              </a:rPr>
              <a:t>    </a:t>
            </a:r>
          </a:p>
        </p:txBody>
      </p:sp>
      <p:pic>
        <p:nvPicPr>
          <p:cNvPr id="19460" name="Picture 5" descr="IMG_256"/>
          <p:cNvPicPr>
            <a:picLocks noGrp="1" noChangeAspect="1" noChangeArrowheads="1"/>
          </p:cNvPicPr>
          <p:nvPr>
            <p:ph sz="half" idx="2"/>
          </p:nvPr>
        </p:nvPicPr>
        <p:blipFill>
          <a:blip r:embed="rId2" cstate="print"/>
          <a:srcRect/>
          <a:stretch>
            <a:fillRect/>
          </a:stretch>
        </p:blipFill>
        <p:spPr>
          <a:xfrm>
            <a:off x="4114799" y="1219200"/>
            <a:ext cx="5029201" cy="4010025"/>
          </a:xfrm>
          <a:noFill/>
        </p:spPr>
      </p:pic>
      <p:sp>
        <p:nvSpPr>
          <p:cNvPr id="19461" name="Text Box 6"/>
          <p:cNvSpPr txBox="1">
            <a:spLocks noChangeArrowheads="1"/>
          </p:cNvSpPr>
          <p:nvPr/>
        </p:nvSpPr>
        <p:spPr bwMode="auto">
          <a:xfrm>
            <a:off x="304800" y="5486400"/>
            <a:ext cx="8686800" cy="1187450"/>
          </a:xfrm>
          <a:prstGeom prst="rect">
            <a:avLst/>
          </a:prstGeom>
          <a:noFill/>
          <a:ln w="9525">
            <a:noFill/>
            <a:miter lim="800000"/>
            <a:headEnd/>
            <a:tailEnd/>
          </a:ln>
        </p:spPr>
        <p:txBody>
          <a:bodyPr>
            <a:spAutoFit/>
          </a:bodyPr>
          <a:lstStyle/>
          <a:p>
            <a:pPr>
              <a:spcBef>
                <a:spcPct val="50000"/>
              </a:spcBef>
            </a:pPr>
            <a:r>
              <a:rPr lang="zh-CN" altLang="en-US" sz="2400" dirty="0">
                <a:latin typeface="宋体" pitchFamily="2" charset="-122"/>
              </a:rPr>
              <a:t>胸外按压与口对口</a:t>
            </a:r>
            <a:r>
              <a:rPr lang="en-US" altLang="zh-CN" sz="2400" dirty="0">
                <a:latin typeface="宋体" pitchFamily="2" charset="-122"/>
              </a:rPr>
              <a:t>(</a:t>
            </a:r>
            <a:r>
              <a:rPr lang="zh-CN" altLang="en-US" sz="2400" dirty="0">
                <a:latin typeface="宋体" pitchFamily="2" charset="-122"/>
              </a:rPr>
              <a:t>鼻</a:t>
            </a:r>
            <a:r>
              <a:rPr lang="en-US" altLang="zh-CN" sz="2400" dirty="0">
                <a:latin typeface="宋体" pitchFamily="2" charset="-122"/>
              </a:rPr>
              <a:t>)</a:t>
            </a:r>
            <a:r>
              <a:rPr lang="zh-CN" altLang="en-US" sz="2400" dirty="0">
                <a:latin typeface="宋体" pitchFamily="2" charset="-122"/>
                <a:hlinkClick r:id="rId3"/>
              </a:rPr>
              <a:t>人工呼吸</a:t>
            </a:r>
            <a:r>
              <a:rPr lang="zh-CN" altLang="en-US" sz="2400" dirty="0">
                <a:latin typeface="宋体" pitchFamily="2" charset="-122"/>
              </a:rPr>
              <a:t>同时进行，其节奏为：</a:t>
            </a:r>
            <a:r>
              <a:rPr lang="zh-CN" altLang="en-US" sz="2400" dirty="0">
                <a:solidFill>
                  <a:schemeClr val="folHlink"/>
                </a:solidFill>
                <a:latin typeface="宋体" pitchFamily="2" charset="-122"/>
              </a:rPr>
              <a:t>单人抢救时，</a:t>
            </a:r>
            <a:r>
              <a:rPr lang="zh-CN" altLang="en-US" sz="2400" dirty="0">
                <a:latin typeface="宋体" pitchFamily="2" charset="-122"/>
              </a:rPr>
              <a:t>每按压</a:t>
            </a:r>
            <a:r>
              <a:rPr lang="en-US" altLang="zh-CN" sz="2400" dirty="0">
                <a:latin typeface="宋体" pitchFamily="2" charset="-122"/>
              </a:rPr>
              <a:t>15 </a:t>
            </a:r>
            <a:r>
              <a:rPr lang="zh-CN" altLang="en-US" sz="2400" dirty="0">
                <a:latin typeface="宋体" pitchFamily="2" charset="-122"/>
              </a:rPr>
              <a:t>次后吹气 </a:t>
            </a:r>
            <a:r>
              <a:rPr lang="en-US" altLang="zh-CN" sz="2400" dirty="0">
                <a:latin typeface="宋体" pitchFamily="2" charset="-122"/>
              </a:rPr>
              <a:t>2 </a:t>
            </a:r>
            <a:r>
              <a:rPr lang="zh-CN" altLang="en-US" sz="2400" dirty="0">
                <a:latin typeface="宋体" pitchFamily="2" charset="-122"/>
              </a:rPr>
              <a:t>次</a:t>
            </a:r>
            <a:r>
              <a:rPr lang="en-US" altLang="zh-CN" sz="2400" dirty="0">
                <a:latin typeface="宋体" pitchFamily="2" charset="-122"/>
              </a:rPr>
              <a:t>(15∶2)</a:t>
            </a:r>
            <a:r>
              <a:rPr lang="zh-CN" altLang="en-US" sz="2400" dirty="0">
                <a:latin typeface="宋体" pitchFamily="2" charset="-122"/>
              </a:rPr>
              <a:t>；</a:t>
            </a:r>
            <a:r>
              <a:rPr lang="zh-CN" altLang="en-US" sz="2400" dirty="0">
                <a:solidFill>
                  <a:schemeClr val="folHlink"/>
                </a:solidFill>
                <a:latin typeface="宋体" pitchFamily="2" charset="-122"/>
              </a:rPr>
              <a:t>双人抢救时，</a:t>
            </a:r>
            <a:r>
              <a:rPr lang="zh-CN" altLang="en-US" sz="2400" dirty="0">
                <a:latin typeface="宋体" pitchFamily="2" charset="-122"/>
              </a:rPr>
              <a:t>每按压 </a:t>
            </a:r>
            <a:r>
              <a:rPr lang="en-US" altLang="zh-CN" sz="2400" dirty="0">
                <a:latin typeface="宋体" pitchFamily="2" charset="-122"/>
              </a:rPr>
              <a:t>5 </a:t>
            </a:r>
            <a:r>
              <a:rPr lang="zh-CN" altLang="en-US" sz="2400" dirty="0">
                <a:latin typeface="宋体" pitchFamily="2" charset="-122"/>
              </a:rPr>
              <a:t>次后由另一人吹气 </a:t>
            </a:r>
            <a:r>
              <a:rPr lang="en-US" altLang="zh-CN" sz="2400" dirty="0">
                <a:latin typeface="宋体" pitchFamily="2" charset="-122"/>
              </a:rPr>
              <a:t>1 </a:t>
            </a:r>
            <a:r>
              <a:rPr lang="zh-CN" altLang="en-US" sz="2400" dirty="0">
                <a:latin typeface="宋体" pitchFamily="2" charset="-122"/>
              </a:rPr>
              <a:t>次</a:t>
            </a:r>
            <a:r>
              <a:rPr lang="en-US" altLang="zh-CN" sz="2400" dirty="0">
                <a:latin typeface="宋体" pitchFamily="2" charset="-122"/>
              </a:rPr>
              <a:t>(5∶1)</a:t>
            </a:r>
            <a:r>
              <a:rPr lang="zh-CN" altLang="en-US" sz="2400" dirty="0">
                <a:latin typeface="宋体" pitchFamily="2" charset="-122"/>
              </a:rPr>
              <a:t>，反复进行。</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a:spLocks noGrp="1" noChangeArrowheads="1"/>
          </p:cNvSpPr>
          <p:nvPr>
            <p:ph type="title"/>
          </p:nvPr>
        </p:nvSpPr>
        <p:spPr>
          <a:xfrm>
            <a:off x="304800" y="304800"/>
            <a:ext cx="7239000" cy="868362"/>
          </a:xfrm>
        </p:spPr>
        <p:txBody>
          <a:bodyPr/>
          <a:lstStyle/>
          <a:p>
            <a:pPr eaLnBrk="1" hangingPunct="1"/>
            <a:r>
              <a:rPr lang="zh-CN" altLang="en-US" dirty="0" smtClean="0">
                <a:solidFill>
                  <a:srgbClr val="FF0000"/>
                </a:solidFill>
              </a:rPr>
              <a:t>注意：</a:t>
            </a:r>
          </a:p>
        </p:txBody>
      </p:sp>
      <p:sp>
        <p:nvSpPr>
          <p:cNvPr id="20483" name="Rectangle 12"/>
          <p:cNvSpPr>
            <a:spLocks noGrp="1" noChangeArrowheads="1"/>
          </p:cNvSpPr>
          <p:nvPr>
            <p:ph sz="quarter" idx="1"/>
          </p:nvPr>
        </p:nvSpPr>
        <p:spPr>
          <a:xfrm>
            <a:off x="762000" y="1524000"/>
            <a:ext cx="7924800" cy="3962400"/>
          </a:xfrm>
        </p:spPr>
        <p:txBody>
          <a:bodyPr/>
          <a:lstStyle/>
          <a:p>
            <a:pPr eaLnBrk="1" hangingPunct="1">
              <a:lnSpc>
                <a:spcPct val="90000"/>
              </a:lnSpc>
            </a:pPr>
            <a:r>
              <a:rPr lang="zh-CN" altLang="en-US" sz="3200" b="1" dirty="0" smtClean="0">
                <a:latin typeface="仿宋" pitchFamily="49" charset="-122"/>
                <a:ea typeface="仿宋" pitchFamily="49" charset="-122"/>
              </a:rPr>
              <a:t>注意：保持冷静，拨打急救电话时语言简略 有重点，待</a:t>
            </a:r>
            <a:r>
              <a:rPr lang="en-US" altLang="zh-CN" sz="3200" b="1" dirty="0" smtClean="0">
                <a:latin typeface="仿宋" pitchFamily="49" charset="-122"/>
                <a:ea typeface="仿宋" pitchFamily="49" charset="-122"/>
              </a:rPr>
              <a:t>120</a:t>
            </a:r>
            <a:r>
              <a:rPr lang="zh-CN" altLang="en-US" sz="3200" b="1" dirty="0" smtClean="0">
                <a:latin typeface="仿宋" pitchFamily="49" charset="-122"/>
                <a:ea typeface="仿宋" pitchFamily="49" charset="-122"/>
              </a:rPr>
              <a:t>调度人员询问清楚再挂电话。</a:t>
            </a:r>
          </a:p>
          <a:p>
            <a:pPr eaLnBrk="1" hangingPunct="1">
              <a:lnSpc>
                <a:spcPct val="90000"/>
              </a:lnSpc>
            </a:pPr>
            <a:r>
              <a:rPr lang="zh-CN" altLang="en-US" sz="3200" b="1" dirty="0" smtClean="0">
                <a:latin typeface="仿宋" pitchFamily="49" charset="-122"/>
                <a:ea typeface="仿宋" pitchFamily="49" charset="-122"/>
              </a:rPr>
              <a:t>胸外按压时不要压到喉部及颌下软组织，力度不能太小也不能过大，以</a:t>
            </a:r>
            <a:r>
              <a:rPr lang="zh-CN" altLang="en-US" sz="3200" b="1" dirty="0" smtClean="0">
                <a:solidFill>
                  <a:srgbClr val="FF0000"/>
                </a:solidFill>
                <a:latin typeface="仿宋" pitchFamily="49" charset="-122"/>
                <a:ea typeface="仿宋" pitchFamily="49" charset="-122"/>
              </a:rPr>
              <a:t>胸骨下压</a:t>
            </a:r>
            <a:r>
              <a:rPr lang="en-US" altLang="zh-CN" sz="3200" b="1" dirty="0" smtClean="0">
                <a:solidFill>
                  <a:srgbClr val="FF0000"/>
                </a:solidFill>
                <a:latin typeface="仿宋" pitchFamily="49" charset="-122"/>
                <a:ea typeface="仿宋" pitchFamily="49" charset="-122"/>
              </a:rPr>
              <a:t>3-5cm</a:t>
            </a:r>
            <a:r>
              <a:rPr lang="zh-CN" altLang="en-US" sz="3200" b="1" dirty="0" smtClean="0">
                <a:solidFill>
                  <a:srgbClr val="FF0000"/>
                </a:solidFill>
                <a:latin typeface="仿宋" pitchFamily="49" charset="-122"/>
                <a:ea typeface="仿宋" pitchFamily="49" charset="-122"/>
              </a:rPr>
              <a:t>为宜。</a:t>
            </a:r>
          </a:p>
          <a:p>
            <a:pPr eaLnBrk="1" hangingPunct="1">
              <a:lnSpc>
                <a:spcPct val="90000"/>
              </a:lnSpc>
            </a:pPr>
            <a:r>
              <a:rPr lang="zh-CN" altLang="en-US" sz="3200" b="1" dirty="0" smtClean="0">
                <a:latin typeface="仿宋" pitchFamily="49" charset="-122"/>
                <a:ea typeface="仿宋" pitchFamily="49" charset="-122"/>
              </a:rPr>
              <a:t>不要轻易放弃施救，待专业医务人员下定论后再放弃施救</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平衡">
  <a:themeElements>
    <a:clrScheme name="平衡">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平衡">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平衡">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736</TotalTime>
  <Words>6179</Words>
  <Application>Microsoft Office PowerPoint</Application>
  <PresentationFormat>全屏显示(4:3)</PresentationFormat>
  <Paragraphs>284</Paragraphs>
  <Slides>70</Slides>
  <Notes>0</Notes>
  <HiddenSlides>0</HiddenSlides>
  <MMClips>0</MMClips>
  <ScaleCrop>false</ScaleCrop>
  <HeadingPairs>
    <vt:vector size="4" baseType="variant">
      <vt:variant>
        <vt:lpstr>主题</vt:lpstr>
      </vt:variant>
      <vt:variant>
        <vt:i4>1</vt:i4>
      </vt:variant>
      <vt:variant>
        <vt:lpstr>幻灯片标题</vt:lpstr>
      </vt:variant>
      <vt:variant>
        <vt:i4>70</vt:i4>
      </vt:variant>
    </vt:vector>
  </HeadingPairs>
  <TitlesOfParts>
    <vt:vector size="71" baseType="lpstr">
      <vt:lpstr>平衡</vt:lpstr>
      <vt:lpstr>急症的自救与互救</vt:lpstr>
      <vt:lpstr>幻灯片 2</vt:lpstr>
      <vt:lpstr>现场救护</vt:lpstr>
      <vt:lpstr>心肺复苏CPR（cardiopulmonary resuscitation ）</vt:lpstr>
      <vt:lpstr>发生急症时处理步骤：</vt:lpstr>
      <vt:lpstr>发生急症时处理步骤：</vt:lpstr>
      <vt:lpstr>发生急症时处理步骤：</vt:lpstr>
      <vt:lpstr>发生急症时处理步骤：</vt:lpstr>
      <vt:lpstr>注意：</vt:lpstr>
      <vt:lpstr>现场救护原则：</vt:lpstr>
      <vt:lpstr>伤患者的体位</vt:lpstr>
      <vt:lpstr>CPR操作顺序的变化：C-A-B （ 2010 新） </vt:lpstr>
      <vt:lpstr>心肺复苏流程：</vt:lpstr>
      <vt:lpstr>休克的紧急救援</vt:lpstr>
      <vt:lpstr>休克的现场紧急处理措施</vt:lpstr>
      <vt:lpstr>休克的现场紧急处理措施 </vt:lpstr>
      <vt:lpstr>休克的现场紧急处理措施 </vt:lpstr>
      <vt:lpstr>休克的现场紧急处理措施 </vt:lpstr>
      <vt:lpstr>溺水的自救与互救</vt:lpstr>
      <vt:lpstr>1.不会游泳者的溺水自救</vt:lpstr>
      <vt:lpstr>2．会游泳者的溺水自救</vt:lpstr>
      <vt:lpstr>施救溺水者 </vt:lpstr>
      <vt:lpstr>溺水者岸上急救</vt:lpstr>
      <vt:lpstr>溺水者岸上急救</vt:lpstr>
      <vt:lpstr>溺水者岸上急救</vt:lpstr>
      <vt:lpstr>幻灯片 26</vt:lpstr>
      <vt:lpstr>虫咬伤自救</vt:lpstr>
      <vt:lpstr>户外蛇咬伤预防、急救 </vt:lpstr>
      <vt:lpstr>户外蛇咬伤急救</vt:lpstr>
      <vt:lpstr>户外蛇咬伤急救</vt:lpstr>
      <vt:lpstr>蜂蜇伤 </vt:lpstr>
      <vt:lpstr>蜈蚣咬伤 </vt:lpstr>
      <vt:lpstr>蝎子、蜘蛛咬伤 </vt:lpstr>
      <vt:lpstr>狗或猫咬伤、抓伤    </vt:lpstr>
      <vt:lpstr>蚊虫叮咬预防、解救　</vt:lpstr>
      <vt:lpstr>紧急止血法</vt:lpstr>
      <vt:lpstr>止血方法</vt:lpstr>
      <vt:lpstr>止血方法</vt:lpstr>
      <vt:lpstr>止血方法</vt:lpstr>
      <vt:lpstr>止血方法</vt:lpstr>
      <vt:lpstr>止血方法</vt:lpstr>
      <vt:lpstr>烧烫伤（含化学伤）现场救护</vt:lpstr>
      <vt:lpstr>幻灯片 43</vt:lpstr>
      <vt:lpstr>幻灯片 44</vt:lpstr>
      <vt:lpstr>幻灯片 45</vt:lpstr>
      <vt:lpstr>幻灯片 46</vt:lpstr>
      <vt:lpstr>幻灯片 47</vt:lpstr>
      <vt:lpstr>幻灯片 48</vt:lpstr>
      <vt:lpstr>    异物卡喉的处理</vt:lpstr>
      <vt:lpstr>幻灯片 50</vt:lpstr>
      <vt:lpstr>幻灯片 51</vt:lpstr>
      <vt:lpstr>幻灯片 52</vt:lpstr>
      <vt:lpstr>幻灯片 53</vt:lpstr>
      <vt:lpstr>幻灯片 54</vt:lpstr>
      <vt:lpstr>自然灾害发生时自救</vt:lpstr>
      <vt:lpstr>火灾发生处理</vt:lpstr>
      <vt:lpstr>火灾发生处理</vt:lpstr>
      <vt:lpstr>火灾发生处理</vt:lpstr>
      <vt:lpstr>地震中自我保护</vt:lpstr>
      <vt:lpstr>地震中自我保护</vt:lpstr>
      <vt:lpstr>地震中自我保护</vt:lpstr>
      <vt:lpstr>电击急救</vt:lpstr>
      <vt:lpstr>脱离电源</vt:lpstr>
      <vt:lpstr>如何脱离电源</vt:lpstr>
      <vt:lpstr>幻灯片 65</vt:lpstr>
      <vt:lpstr>脱离电源后急救</vt:lpstr>
      <vt:lpstr>脱离电源后急救</vt:lpstr>
      <vt:lpstr>水灾</vt:lpstr>
      <vt:lpstr>课件查看方式：</vt:lpstr>
      <vt:lpstr>思   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65</cp:revision>
  <cp:lastPrinted>1601-01-01T00:00:00Z</cp:lastPrinted>
  <dcterms:created xsi:type="dcterms:W3CDTF">1601-01-01T00:00:00Z</dcterms:created>
  <dcterms:modified xsi:type="dcterms:W3CDTF">2015-11-20T07:23:58Z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