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9"/>
  </p:notesMasterIdLst>
  <p:handoutMasterIdLst>
    <p:handoutMasterId r:id="rId120"/>
  </p:handoutMasterIdLst>
  <p:sldIdLst>
    <p:sldId id="256" r:id="rId2"/>
    <p:sldId id="417" r:id="rId3"/>
    <p:sldId id="270" r:id="rId4"/>
    <p:sldId id="526" r:id="rId5"/>
    <p:sldId id="257" r:id="rId6"/>
    <p:sldId id="269" r:id="rId7"/>
    <p:sldId id="411" r:id="rId8"/>
    <p:sldId id="412" r:id="rId9"/>
    <p:sldId id="415" r:id="rId10"/>
    <p:sldId id="383" r:id="rId11"/>
    <p:sldId id="527" r:id="rId12"/>
    <p:sldId id="528" r:id="rId13"/>
    <p:sldId id="529" r:id="rId14"/>
    <p:sldId id="531" r:id="rId15"/>
    <p:sldId id="532" r:id="rId16"/>
    <p:sldId id="533" r:id="rId17"/>
    <p:sldId id="277"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29" r:id="rId31"/>
    <p:sldId id="343" r:id="rId32"/>
    <p:sldId id="344" r:id="rId33"/>
    <p:sldId id="346" r:id="rId34"/>
    <p:sldId id="302" r:id="rId35"/>
    <p:sldId id="348" r:id="rId36"/>
    <p:sldId id="349" r:id="rId37"/>
    <p:sldId id="350" r:id="rId38"/>
    <p:sldId id="353" r:id="rId39"/>
    <p:sldId id="356" r:id="rId40"/>
    <p:sldId id="357" r:id="rId41"/>
    <p:sldId id="381" r:id="rId42"/>
    <p:sldId id="358" r:id="rId43"/>
    <p:sldId id="360" r:id="rId44"/>
    <p:sldId id="362" r:id="rId45"/>
    <p:sldId id="280" r:id="rId46"/>
    <p:sldId id="363" r:id="rId47"/>
    <p:sldId id="368" r:id="rId48"/>
    <p:sldId id="369" r:id="rId49"/>
    <p:sldId id="370" r:id="rId50"/>
    <p:sldId id="371" r:id="rId51"/>
    <p:sldId id="373" r:id="rId52"/>
    <p:sldId id="374" r:id="rId53"/>
    <p:sldId id="375" r:id="rId54"/>
    <p:sldId id="376" r:id="rId55"/>
    <p:sldId id="377" r:id="rId56"/>
    <p:sldId id="378" r:id="rId57"/>
    <p:sldId id="379" r:id="rId58"/>
    <p:sldId id="281" r:id="rId59"/>
    <p:sldId id="418" r:id="rId60"/>
    <p:sldId id="278" r:id="rId61"/>
    <p:sldId id="299" r:id="rId62"/>
    <p:sldId id="258" r:id="rId63"/>
    <p:sldId id="259" r:id="rId64"/>
    <p:sldId id="260" r:id="rId65"/>
    <p:sldId id="261" r:id="rId66"/>
    <p:sldId id="313" r:id="rId67"/>
    <p:sldId id="325" r:id="rId68"/>
    <p:sldId id="326" r:id="rId69"/>
    <p:sldId id="262" r:id="rId70"/>
    <p:sldId id="263" r:id="rId71"/>
    <p:sldId id="264" r:id="rId72"/>
    <p:sldId id="265" r:id="rId73"/>
    <p:sldId id="272" r:id="rId74"/>
    <p:sldId id="419" r:id="rId75"/>
    <p:sldId id="385" r:id="rId76"/>
    <p:sldId id="534" r:id="rId77"/>
    <p:sldId id="303" r:id="rId78"/>
    <p:sldId id="304" r:id="rId79"/>
    <p:sldId id="305" r:id="rId80"/>
    <p:sldId id="306" r:id="rId81"/>
    <p:sldId id="307" r:id="rId82"/>
    <p:sldId id="315" r:id="rId83"/>
    <p:sldId id="316" r:id="rId84"/>
    <p:sldId id="535" r:id="rId85"/>
    <p:sldId id="536" r:id="rId86"/>
    <p:sldId id="386" r:id="rId87"/>
    <p:sldId id="308" r:id="rId88"/>
    <p:sldId id="309" r:id="rId89"/>
    <p:sldId id="384" r:id="rId90"/>
    <p:sldId id="388" r:id="rId91"/>
    <p:sldId id="389" r:id="rId92"/>
    <p:sldId id="390" r:id="rId93"/>
    <p:sldId id="382" r:id="rId94"/>
    <p:sldId id="537" r:id="rId95"/>
    <p:sldId id="310" r:id="rId96"/>
    <p:sldId id="399" r:id="rId97"/>
    <p:sldId id="405" r:id="rId98"/>
    <p:sldId id="400" r:id="rId99"/>
    <p:sldId id="404" r:id="rId100"/>
    <p:sldId id="327" r:id="rId101"/>
    <p:sldId id="401" r:id="rId102"/>
    <p:sldId id="402" r:id="rId103"/>
    <p:sldId id="395" r:id="rId104"/>
    <p:sldId id="396" r:id="rId105"/>
    <p:sldId id="397" r:id="rId106"/>
    <p:sldId id="398" r:id="rId107"/>
    <p:sldId id="394" r:id="rId108"/>
    <p:sldId id="391" r:id="rId109"/>
    <p:sldId id="393" r:id="rId110"/>
    <p:sldId id="406" r:id="rId111"/>
    <p:sldId id="322" r:id="rId112"/>
    <p:sldId id="407" r:id="rId113"/>
    <p:sldId id="408" r:id="rId114"/>
    <p:sldId id="409" r:id="rId115"/>
    <p:sldId id="319" r:id="rId116"/>
    <p:sldId id="416" r:id="rId117"/>
    <p:sldId id="525" r:id="rId118"/>
  </p:sldIdLst>
  <p:sldSz cx="9144000" cy="6858000" type="screen4x3"/>
  <p:notesSz cx="6797675" cy="9928225"/>
  <p:custDataLst>
    <p:tags r:id="rId1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015" autoAdjust="0"/>
    <p:restoredTop sz="86632" autoAdjust="0"/>
  </p:normalViewPr>
  <p:slideViewPr>
    <p:cSldViewPr>
      <p:cViewPr varScale="1">
        <p:scale>
          <a:sx n="114" d="100"/>
          <a:sy n="114" d="100"/>
        </p:scale>
        <p:origin x="-2424" y="-108"/>
      </p:cViewPr>
      <p:guideLst>
        <p:guide orient="horz" pos="2160"/>
        <p:guide pos="290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30&#24180;&#23398;&#29983;&#20307;&#36136;&#29366;&#20917;&#25968;&#25454;&#34920;.xlsx"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E:\2015\&#25968;&#25454;&#25552;&#20379;\PPT&#25968;&#25454;-60&#23681;&#20197;&#19978;&#32769;&#2418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30&#24180;&#23398;&#29983;&#20307;&#36136;&#29366;&#209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身高!$A$2</c:f>
              <c:strCache>
                <c:ptCount val="1"/>
                <c:pt idx="0">
                  <c:v>城男</c:v>
                </c:pt>
              </c:strCache>
            </c:strRef>
          </c:tx>
          <c:cat>
            <c:numRef>
              <c:f>身高!$B$1:$G$1</c:f>
              <c:numCache>
                <c:formatCode>@</c:formatCode>
                <c:ptCount val="6"/>
                <c:pt idx="0">
                  <c:v>1985</c:v>
                </c:pt>
                <c:pt idx="1">
                  <c:v>1995</c:v>
                </c:pt>
                <c:pt idx="2">
                  <c:v>2000</c:v>
                </c:pt>
                <c:pt idx="3">
                  <c:v>2005</c:v>
                </c:pt>
                <c:pt idx="4">
                  <c:v>2010</c:v>
                </c:pt>
                <c:pt idx="5">
                  <c:v>2014</c:v>
                </c:pt>
              </c:numCache>
            </c:numRef>
          </c:cat>
          <c:val>
            <c:numRef>
              <c:f>身高!$B$2:$G$2</c:f>
              <c:numCache>
                <c:formatCode>General</c:formatCode>
                <c:ptCount val="6"/>
                <c:pt idx="0">
                  <c:v>171.16</c:v>
                </c:pt>
                <c:pt idx="1">
                  <c:v>171.83</c:v>
                </c:pt>
                <c:pt idx="2">
                  <c:v>171.35000000000099</c:v>
                </c:pt>
                <c:pt idx="3">
                  <c:v>172.51</c:v>
                </c:pt>
                <c:pt idx="4">
                  <c:v>173.19</c:v>
                </c:pt>
                <c:pt idx="5">
                  <c:v>174.19</c:v>
                </c:pt>
              </c:numCache>
            </c:numRef>
          </c:val>
          <c:smooth val="0"/>
        </c:ser>
        <c:ser>
          <c:idx val="1"/>
          <c:order val="1"/>
          <c:tx>
            <c:strRef>
              <c:f>身高!$A$3</c:f>
              <c:strCache>
                <c:ptCount val="1"/>
                <c:pt idx="0">
                  <c:v>城女</c:v>
                </c:pt>
              </c:strCache>
            </c:strRef>
          </c:tx>
          <c:cat>
            <c:numRef>
              <c:f>身高!$B$1:$G$1</c:f>
              <c:numCache>
                <c:formatCode>@</c:formatCode>
                <c:ptCount val="6"/>
                <c:pt idx="0">
                  <c:v>1985</c:v>
                </c:pt>
                <c:pt idx="1">
                  <c:v>1995</c:v>
                </c:pt>
                <c:pt idx="2">
                  <c:v>2000</c:v>
                </c:pt>
                <c:pt idx="3">
                  <c:v>2005</c:v>
                </c:pt>
                <c:pt idx="4">
                  <c:v>2010</c:v>
                </c:pt>
                <c:pt idx="5">
                  <c:v>2014</c:v>
                </c:pt>
              </c:numCache>
            </c:numRef>
          </c:cat>
          <c:val>
            <c:numRef>
              <c:f>身高!$B$3:$G$3</c:f>
              <c:numCache>
                <c:formatCode>General</c:formatCode>
                <c:ptCount val="6"/>
                <c:pt idx="0">
                  <c:v>159.37</c:v>
                </c:pt>
                <c:pt idx="1">
                  <c:v>160.01</c:v>
                </c:pt>
                <c:pt idx="2">
                  <c:v>159.80000000000001</c:v>
                </c:pt>
                <c:pt idx="3">
                  <c:v>160.47</c:v>
                </c:pt>
                <c:pt idx="4">
                  <c:v>160.79</c:v>
                </c:pt>
                <c:pt idx="5">
                  <c:v>161.44</c:v>
                </c:pt>
              </c:numCache>
            </c:numRef>
          </c:val>
          <c:smooth val="0"/>
        </c:ser>
        <c:ser>
          <c:idx val="2"/>
          <c:order val="2"/>
          <c:tx>
            <c:strRef>
              <c:f>身高!$A$4</c:f>
              <c:strCache>
                <c:ptCount val="1"/>
                <c:pt idx="0">
                  <c:v>乡男</c:v>
                </c:pt>
              </c:strCache>
            </c:strRef>
          </c:tx>
          <c:cat>
            <c:numRef>
              <c:f>身高!$B$1:$G$1</c:f>
              <c:numCache>
                <c:formatCode>@</c:formatCode>
                <c:ptCount val="6"/>
                <c:pt idx="0">
                  <c:v>1985</c:v>
                </c:pt>
                <c:pt idx="1">
                  <c:v>1995</c:v>
                </c:pt>
                <c:pt idx="2">
                  <c:v>2000</c:v>
                </c:pt>
                <c:pt idx="3">
                  <c:v>2005</c:v>
                </c:pt>
                <c:pt idx="4">
                  <c:v>2010</c:v>
                </c:pt>
                <c:pt idx="5">
                  <c:v>2014</c:v>
                </c:pt>
              </c:numCache>
            </c:numRef>
          </c:cat>
          <c:val>
            <c:numRef>
              <c:f>身高!$B$4:$G$4</c:f>
              <c:numCache>
                <c:formatCode>General</c:formatCode>
                <c:ptCount val="6"/>
                <c:pt idx="0">
                  <c:v>168.69</c:v>
                </c:pt>
                <c:pt idx="1">
                  <c:v>168.85000000000099</c:v>
                </c:pt>
                <c:pt idx="2">
                  <c:v>169.58</c:v>
                </c:pt>
                <c:pt idx="3">
                  <c:v>170.43</c:v>
                </c:pt>
                <c:pt idx="4">
                  <c:v>170.71</c:v>
                </c:pt>
                <c:pt idx="5">
                  <c:v>170.54</c:v>
                </c:pt>
              </c:numCache>
            </c:numRef>
          </c:val>
          <c:smooth val="0"/>
        </c:ser>
        <c:ser>
          <c:idx val="3"/>
          <c:order val="3"/>
          <c:tx>
            <c:strRef>
              <c:f>身高!$A$5</c:f>
              <c:strCache>
                <c:ptCount val="1"/>
                <c:pt idx="0">
                  <c:v>乡女</c:v>
                </c:pt>
              </c:strCache>
            </c:strRef>
          </c:tx>
          <c:cat>
            <c:numRef>
              <c:f>身高!$B$1:$G$1</c:f>
              <c:numCache>
                <c:formatCode>@</c:formatCode>
                <c:ptCount val="6"/>
                <c:pt idx="0">
                  <c:v>1985</c:v>
                </c:pt>
                <c:pt idx="1">
                  <c:v>1995</c:v>
                </c:pt>
                <c:pt idx="2">
                  <c:v>2000</c:v>
                </c:pt>
                <c:pt idx="3">
                  <c:v>2005</c:v>
                </c:pt>
                <c:pt idx="4">
                  <c:v>2010</c:v>
                </c:pt>
                <c:pt idx="5">
                  <c:v>2014</c:v>
                </c:pt>
              </c:numCache>
            </c:numRef>
          </c:cat>
          <c:val>
            <c:numRef>
              <c:f>身高!$B$5:$G$5</c:f>
              <c:numCache>
                <c:formatCode>General</c:formatCode>
                <c:ptCount val="6"/>
                <c:pt idx="0">
                  <c:v>157.41</c:v>
                </c:pt>
                <c:pt idx="1">
                  <c:v>156.55000000000001</c:v>
                </c:pt>
                <c:pt idx="2">
                  <c:v>157.63</c:v>
                </c:pt>
                <c:pt idx="3">
                  <c:v>158.36000000000001</c:v>
                </c:pt>
                <c:pt idx="4">
                  <c:v>158.88000000000099</c:v>
                </c:pt>
                <c:pt idx="5">
                  <c:v>159.22</c:v>
                </c:pt>
              </c:numCache>
            </c:numRef>
          </c:val>
          <c:smooth val="0"/>
        </c:ser>
        <c:dLbls>
          <c:showLegendKey val="0"/>
          <c:showVal val="0"/>
          <c:showCatName val="0"/>
          <c:showSerName val="0"/>
          <c:showPercent val="0"/>
          <c:showBubbleSize val="0"/>
        </c:dLbls>
        <c:marker val="1"/>
        <c:smooth val="0"/>
        <c:axId val="197883392"/>
        <c:axId val="197884928"/>
      </c:lineChart>
      <c:catAx>
        <c:axId val="197883392"/>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884928"/>
        <c:crosses val="autoZero"/>
        <c:auto val="1"/>
        <c:lblAlgn val="ctr"/>
        <c:lblOffset val="100"/>
        <c:noMultiLvlLbl val="0"/>
      </c:catAx>
      <c:valAx>
        <c:axId val="197884928"/>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883392"/>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肥胖率!$A$2</c:f>
              <c:strCache>
                <c:ptCount val="1"/>
                <c:pt idx="0">
                  <c:v>城男</c:v>
                </c:pt>
              </c:strCache>
            </c:strRef>
          </c:tx>
          <c:cat>
            <c:numRef>
              <c:f>肥胖率!$B$1:$G$1</c:f>
              <c:numCache>
                <c:formatCode>@</c:formatCode>
                <c:ptCount val="6"/>
                <c:pt idx="0">
                  <c:v>1985</c:v>
                </c:pt>
                <c:pt idx="1">
                  <c:v>1995</c:v>
                </c:pt>
                <c:pt idx="2">
                  <c:v>2000</c:v>
                </c:pt>
                <c:pt idx="3">
                  <c:v>2005</c:v>
                </c:pt>
                <c:pt idx="4">
                  <c:v>2010</c:v>
                </c:pt>
                <c:pt idx="5">
                  <c:v>2014</c:v>
                </c:pt>
              </c:numCache>
            </c:numRef>
          </c:cat>
          <c:val>
            <c:numRef>
              <c:f>肥胖率!$B$2:$G$2</c:f>
              <c:numCache>
                <c:formatCode>General</c:formatCode>
                <c:ptCount val="6"/>
                <c:pt idx="0">
                  <c:v>1.83</c:v>
                </c:pt>
                <c:pt idx="1">
                  <c:v>10.5</c:v>
                </c:pt>
                <c:pt idx="2">
                  <c:v>11.75</c:v>
                </c:pt>
                <c:pt idx="3">
                  <c:v>12.53</c:v>
                </c:pt>
                <c:pt idx="4">
                  <c:v>17.8</c:v>
                </c:pt>
                <c:pt idx="5">
                  <c:v>28.2</c:v>
                </c:pt>
              </c:numCache>
            </c:numRef>
          </c:val>
          <c:smooth val="0"/>
        </c:ser>
        <c:ser>
          <c:idx val="1"/>
          <c:order val="1"/>
          <c:tx>
            <c:strRef>
              <c:f>肥胖率!$A$3</c:f>
              <c:strCache>
                <c:ptCount val="1"/>
                <c:pt idx="0">
                  <c:v>城女</c:v>
                </c:pt>
              </c:strCache>
            </c:strRef>
          </c:tx>
          <c:cat>
            <c:numRef>
              <c:f>肥胖率!$B$1:$G$1</c:f>
              <c:numCache>
                <c:formatCode>@</c:formatCode>
                <c:ptCount val="6"/>
                <c:pt idx="0">
                  <c:v>1985</c:v>
                </c:pt>
                <c:pt idx="1">
                  <c:v>1995</c:v>
                </c:pt>
                <c:pt idx="2">
                  <c:v>2000</c:v>
                </c:pt>
                <c:pt idx="3">
                  <c:v>2005</c:v>
                </c:pt>
                <c:pt idx="4">
                  <c:v>2010</c:v>
                </c:pt>
                <c:pt idx="5">
                  <c:v>2014</c:v>
                </c:pt>
              </c:numCache>
            </c:numRef>
          </c:cat>
          <c:val>
            <c:numRef>
              <c:f>肥胖率!$B$3:$G$3</c:f>
              <c:numCache>
                <c:formatCode>General</c:formatCode>
                <c:ptCount val="6"/>
                <c:pt idx="0">
                  <c:v>0.8</c:v>
                </c:pt>
                <c:pt idx="1">
                  <c:v>1.25</c:v>
                </c:pt>
                <c:pt idx="2">
                  <c:v>2.25</c:v>
                </c:pt>
                <c:pt idx="3">
                  <c:v>1.75</c:v>
                </c:pt>
                <c:pt idx="4">
                  <c:v>1.8</c:v>
                </c:pt>
                <c:pt idx="5">
                  <c:v>4.5</c:v>
                </c:pt>
              </c:numCache>
            </c:numRef>
          </c:val>
          <c:smooth val="0"/>
        </c:ser>
        <c:ser>
          <c:idx val="2"/>
          <c:order val="2"/>
          <c:tx>
            <c:strRef>
              <c:f>肥胖率!$A$4</c:f>
              <c:strCache>
                <c:ptCount val="1"/>
                <c:pt idx="0">
                  <c:v>乡男</c:v>
                </c:pt>
              </c:strCache>
            </c:strRef>
          </c:tx>
          <c:cat>
            <c:numRef>
              <c:f>肥胖率!$B$1:$G$1</c:f>
              <c:numCache>
                <c:formatCode>@</c:formatCode>
                <c:ptCount val="6"/>
                <c:pt idx="0">
                  <c:v>1985</c:v>
                </c:pt>
                <c:pt idx="1">
                  <c:v>1995</c:v>
                </c:pt>
                <c:pt idx="2">
                  <c:v>2000</c:v>
                </c:pt>
                <c:pt idx="3">
                  <c:v>2005</c:v>
                </c:pt>
                <c:pt idx="4">
                  <c:v>2010</c:v>
                </c:pt>
                <c:pt idx="5">
                  <c:v>2014</c:v>
                </c:pt>
              </c:numCache>
            </c:numRef>
          </c:cat>
          <c:val>
            <c:numRef>
              <c:f>肥胖率!$B$4:$G$4</c:f>
              <c:numCache>
                <c:formatCode>General</c:formatCode>
                <c:ptCount val="6"/>
                <c:pt idx="0">
                  <c:v>0.25</c:v>
                </c:pt>
                <c:pt idx="1">
                  <c:v>2</c:v>
                </c:pt>
                <c:pt idx="2">
                  <c:v>6.02</c:v>
                </c:pt>
                <c:pt idx="3">
                  <c:v>5.51</c:v>
                </c:pt>
                <c:pt idx="4">
                  <c:v>6.8</c:v>
                </c:pt>
                <c:pt idx="5">
                  <c:v>15.7</c:v>
                </c:pt>
              </c:numCache>
            </c:numRef>
          </c:val>
          <c:smooth val="0"/>
        </c:ser>
        <c:ser>
          <c:idx val="3"/>
          <c:order val="3"/>
          <c:tx>
            <c:strRef>
              <c:f>肥胖率!$A$5</c:f>
              <c:strCache>
                <c:ptCount val="1"/>
                <c:pt idx="0">
                  <c:v>乡女</c:v>
                </c:pt>
              </c:strCache>
            </c:strRef>
          </c:tx>
          <c:cat>
            <c:numRef>
              <c:f>肥胖率!$B$1:$G$1</c:f>
              <c:numCache>
                <c:formatCode>@</c:formatCode>
                <c:ptCount val="6"/>
                <c:pt idx="0">
                  <c:v>1985</c:v>
                </c:pt>
                <c:pt idx="1">
                  <c:v>1995</c:v>
                </c:pt>
                <c:pt idx="2">
                  <c:v>2000</c:v>
                </c:pt>
                <c:pt idx="3">
                  <c:v>2005</c:v>
                </c:pt>
                <c:pt idx="4">
                  <c:v>2010</c:v>
                </c:pt>
                <c:pt idx="5">
                  <c:v>2014</c:v>
                </c:pt>
              </c:numCache>
            </c:numRef>
          </c:cat>
          <c:val>
            <c:numRef>
              <c:f>肥胖率!$B$5:$G$5</c:f>
              <c:numCache>
                <c:formatCode>General</c:formatCode>
                <c:ptCount val="6"/>
                <c:pt idx="0">
                  <c:v>1.55</c:v>
                </c:pt>
                <c:pt idx="1">
                  <c:v>1</c:v>
                </c:pt>
                <c:pt idx="2">
                  <c:v>2.25</c:v>
                </c:pt>
                <c:pt idx="3">
                  <c:v>1.75</c:v>
                </c:pt>
                <c:pt idx="4">
                  <c:v>1</c:v>
                </c:pt>
                <c:pt idx="5">
                  <c:v>4.8</c:v>
                </c:pt>
              </c:numCache>
            </c:numRef>
          </c:val>
          <c:smooth val="0"/>
        </c:ser>
        <c:dLbls>
          <c:showLegendKey val="0"/>
          <c:showVal val="0"/>
          <c:showCatName val="0"/>
          <c:showSerName val="0"/>
          <c:showPercent val="0"/>
          <c:showBubbleSize val="0"/>
        </c:dLbls>
        <c:marker val="1"/>
        <c:smooth val="0"/>
        <c:axId val="198537984"/>
        <c:axId val="198539520"/>
      </c:lineChart>
      <c:catAx>
        <c:axId val="198537984"/>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539520"/>
        <c:crosses val="autoZero"/>
        <c:auto val="1"/>
        <c:lblAlgn val="ctr"/>
        <c:lblOffset val="100"/>
        <c:noMultiLvlLbl val="0"/>
      </c:catAx>
      <c:valAx>
        <c:axId val="19853952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537984"/>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视力!$A$2</c:f>
              <c:strCache>
                <c:ptCount val="1"/>
                <c:pt idx="0">
                  <c:v>城男</c:v>
                </c:pt>
              </c:strCache>
            </c:strRef>
          </c:tx>
          <c:cat>
            <c:numRef>
              <c:f>视力!$B$1:$G$1</c:f>
              <c:numCache>
                <c:formatCode>@</c:formatCode>
                <c:ptCount val="6"/>
                <c:pt idx="0">
                  <c:v>1985</c:v>
                </c:pt>
                <c:pt idx="1">
                  <c:v>1995</c:v>
                </c:pt>
                <c:pt idx="2">
                  <c:v>2000</c:v>
                </c:pt>
                <c:pt idx="3">
                  <c:v>2005</c:v>
                </c:pt>
                <c:pt idx="4">
                  <c:v>2010</c:v>
                </c:pt>
                <c:pt idx="5">
                  <c:v>2014</c:v>
                </c:pt>
              </c:numCache>
            </c:numRef>
          </c:cat>
          <c:val>
            <c:numRef>
              <c:f>视力!$B$2:$G$2</c:f>
              <c:numCache>
                <c:formatCode>General</c:formatCode>
                <c:ptCount val="6"/>
                <c:pt idx="0">
                  <c:v>67.02</c:v>
                </c:pt>
                <c:pt idx="1">
                  <c:v>80.5</c:v>
                </c:pt>
                <c:pt idx="2">
                  <c:v>83</c:v>
                </c:pt>
                <c:pt idx="3">
                  <c:v>84.8</c:v>
                </c:pt>
                <c:pt idx="4">
                  <c:v>89.8</c:v>
                </c:pt>
                <c:pt idx="5">
                  <c:v>91.5</c:v>
                </c:pt>
              </c:numCache>
            </c:numRef>
          </c:val>
          <c:smooth val="0"/>
        </c:ser>
        <c:ser>
          <c:idx val="1"/>
          <c:order val="1"/>
          <c:tx>
            <c:strRef>
              <c:f>视力!$A$3</c:f>
              <c:strCache>
                <c:ptCount val="1"/>
                <c:pt idx="0">
                  <c:v>城女</c:v>
                </c:pt>
              </c:strCache>
            </c:strRef>
          </c:tx>
          <c:cat>
            <c:numRef>
              <c:f>视力!$B$1:$G$1</c:f>
              <c:numCache>
                <c:formatCode>@</c:formatCode>
                <c:ptCount val="6"/>
                <c:pt idx="0">
                  <c:v>1985</c:v>
                </c:pt>
                <c:pt idx="1">
                  <c:v>1995</c:v>
                </c:pt>
                <c:pt idx="2">
                  <c:v>2000</c:v>
                </c:pt>
                <c:pt idx="3">
                  <c:v>2005</c:v>
                </c:pt>
                <c:pt idx="4">
                  <c:v>2010</c:v>
                </c:pt>
                <c:pt idx="5">
                  <c:v>2014</c:v>
                </c:pt>
              </c:numCache>
            </c:numRef>
          </c:cat>
          <c:val>
            <c:numRef>
              <c:f>视力!$B$3:$G$3</c:f>
              <c:numCache>
                <c:formatCode>General</c:formatCode>
                <c:ptCount val="6"/>
                <c:pt idx="0">
                  <c:v>72.89</c:v>
                </c:pt>
                <c:pt idx="1">
                  <c:v>86.25</c:v>
                </c:pt>
                <c:pt idx="2">
                  <c:v>81.25</c:v>
                </c:pt>
                <c:pt idx="3">
                  <c:v>84.8</c:v>
                </c:pt>
                <c:pt idx="4">
                  <c:v>92.3</c:v>
                </c:pt>
                <c:pt idx="5">
                  <c:v>93.3</c:v>
                </c:pt>
              </c:numCache>
            </c:numRef>
          </c:val>
          <c:smooth val="0"/>
        </c:ser>
        <c:ser>
          <c:idx val="2"/>
          <c:order val="2"/>
          <c:tx>
            <c:strRef>
              <c:f>视力!$A$4</c:f>
              <c:strCache>
                <c:ptCount val="1"/>
                <c:pt idx="0">
                  <c:v>乡男</c:v>
                </c:pt>
              </c:strCache>
            </c:strRef>
          </c:tx>
          <c:cat>
            <c:numRef>
              <c:f>视力!$B$1:$G$1</c:f>
              <c:numCache>
                <c:formatCode>@</c:formatCode>
                <c:ptCount val="6"/>
                <c:pt idx="0">
                  <c:v>1985</c:v>
                </c:pt>
                <c:pt idx="1">
                  <c:v>1995</c:v>
                </c:pt>
                <c:pt idx="2">
                  <c:v>2000</c:v>
                </c:pt>
                <c:pt idx="3">
                  <c:v>2005</c:v>
                </c:pt>
                <c:pt idx="4">
                  <c:v>2010</c:v>
                </c:pt>
                <c:pt idx="5">
                  <c:v>2014</c:v>
                </c:pt>
              </c:numCache>
            </c:numRef>
          </c:cat>
          <c:val>
            <c:numRef>
              <c:f>视力!$B$4:$G$4</c:f>
              <c:numCache>
                <c:formatCode>General</c:formatCode>
                <c:ptCount val="6"/>
                <c:pt idx="0">
                  <c:v>57.82</c:v>
                </c:pt>
                <c:pt idx="1">
                  <c:v>75.25</c:v>
                </c:pt>
                <c:pt idx="2">
                  <c:v>77</c:v>
                </c:pt>
                <c:pt idx="3">
                  <c:v>84</c:v>
                </c:pt>
                <c:pt idx="4">
                  <c:v>89</c:v>
                </c:pt>
                <c:pt idx="5">
                  <c:v>90.3</c:v>
                </c:pt>
              </c:numCache>
            </c:numRef>
          </c:val>
          <c:smooth val="0"/>
        </c:ser>
        <c:ser>
          <c:idx val="3"/>
          <c:order val="3"/>
          <c:tx>
            <c:strRef>
              <c:f>视力!$A$5</c:f>
              <c:strCache>
                <c:ptCount val="1"/>
                <c:pt idx="0">
                  <c:v>乡女</c:v>
                </c:pt>
              </c:strCache>
            </c:strRef>
          </c:tx>
          <c:cat>
            <c:numRef>
              <c:f>视力!$B$1:$G$1</c:f>
              <c:numCache>
                <c:formatCode>@</c:formatCode>
                <c:ptCount val="6"/>
                <c:pt idx="0">
                  <c:v>1985</c:v>
                </c:pt>
                <c:pt idx="1">
                  <c:v>1995</c:v>
                </c:pt>
                <c:pt idx="2">
                  <c:v>2000</c:v>
                </c:pt>
                <c:pt idx="3">
                  <c:v>2005</c:v>
                </c:pt>
                <c:pt idx="4">
                  <c:v>2010</c:v>
                </c:pt>
                <c:pt idx="5">
                  <c:v>2014</c:v>
                </c:pt>
              </c:numCache>
            </c:numRef>
          </c:cat>
          <c:val>
            <c:numRef>
              <c:f>视力!$B$5:$G$5</c:f>
              <c:numCache>
                <c:formatCode>General</c:formatCode>
                <c:ptCount val="6"/>
                <c:pt idx="0">
                  <c:v>63.68</c:v>
                </c:pt>
                <c:pt idx="1">
                  <c:v>74</c:v>
                </c:pt>
                <c:pt idx="2">
                  <c:v>79</c:v>
                </c:pt>
                <c:pt idx="3">
                  <c:v>87.5</c:v>
                </c:pt>
                <c:pt idx="4">
                  <c:v>94</c:v>
                </c:pt>
                <c:pt idx="5">
                  <c:v>91.8</c:v>
                </c:pt>
              </c:numCache>
            </c:numRef>
          </c:val>
          <c:smooth val="0"/>
        </c:ser>
        <c:dLbls>
          <c:showLegendKey val="0"/>
          <c:showVal val="0"/>
          <c:showCatName val="0"/>
          <c:showSerName val="0"/>
          <c:showPercent val="0"/>
          <c:showBubbleSize val="0"/>
        </c:dLbls>
        <c:marker val="1"/>
        <c:smooth val="0"/>
        <c:axId val="198576000"/>
        <c:axId val="198577536"/>
      </c:lineChart>
      <c:catAx>
        <c:axId val="198576000"/>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577536"/>
        <c:crosses val="autoZero"/>
        <c:auto val="1"/>
        <c:lblAlgn val="ctr"/>
        <c:lblOffset val="100"/>
        <c:noMultiLvlLbl val="0"/>
      </c:catAx>
      <c:valAx>
        <c:axId val="19857753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576000"/>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3771028053608102"/>
          <c:y val="0.134412454848573"/>
        </c:manualLayout>
      </c:layout>
      <c:overlay val="0"/>
      <c:txPr>
        <a:bodyPr rot="0" spcFirstLastPara="0" vertOverflow="ellipsis" vert="horz" wrap="square" anchor="ctr" anchorCtr="1"/>
        <a:lstStyle/>
        <a:p>
          <a:pPr>
            <a:defRPr lang="zh-CN" sz="1800" b="1" i="0" u="none" strike="noStrike" kern="1200" baseline="0">
              <a:solidFill>
                <a:schemeClr val="tx1"/>
              </a:solidFill>
              <a:latin typeface="+mn-lt"/>
              <a:ea typeface="+mn-ea"/>
              <a:cs typeface="+mn-cs"/>
            </a:defRPr>
          </a:pPr>
          <a:endParaRPr lang="zh-CN"/>
        </a:p>
      </c:txPr>
    </c:title>
    <c:autoTitleDeleted val="0"/>
    <c:plotArea>
      <c:layout>
        <c:manualLayout>
          <c:layoutTarget val="inner"/>
          <c:xMode val="edge"/>
          <c:yMode val="edge"/>
          <c:x val="0.110042121023532"/>
          <c:y val="3.9652835455206002E-2"/>
          <c:w val="0.86475742078631901"/>
          <c:h val="0.83285376862204596"/>
        </c:manualLayout>
      </c:layout>
      <c:barChart>
        <c:barDir val="col"/>
        <c:grouping val="clustered"/>
        <c:varyColors val="0"/>
        <c:ser>
          <c:idx val="1"/>
          <c:order val="0"/>
          <c:tx>
            <c:strRef>
              <c:f>Sheet3!$R$22</c:f>
              <c:strCache>
                <c:ptCount val="1"/>
                <c:pt idx="0">
                  <c:v>青年学生</c:v>
                </c:pt>
              </c:strCache>
            </c:strRef>
          </c:tx>
          <c:invertIfNegative val="0"/>
          <c:dLbls>
            <c:dLbl>
              <c:idx val="6"/>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rgbClr val="FF0000"/>
                      </a:solidFill>
                      <a:latin typeface="+mn-lt"/>
                      <a:ea typeface="+mn-ea"/>
                      <a:cs typeface="+mn-cs"/>
                    </a:defRPr>
                  </a:pPr>
                  <a:endParaRPr lang="zh-CN"/>
                </a:p>
              </c:txPr>
              <c:dLblPos val="outEnd"/>
              <c:showLegendKey val="0"/>
              <c:showVal val="1"/>
              <c:showCatName val="0"/>
              <c:showSerName val="0"/>
              <c:showPercent val="0"/>
              <c:showBubbleSize val="0"/>
            </c:dLbl>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Sheet3!$P$23:$P$29</c:f>
              <c:strCache>
                <c:ptCount val="7"/>
                <c:pt idx="0">
                  <c:v>2008年</c:v>
                </c:pt>
                <c:pt idx="1">
                  <c:v>2009年</c:v>
                </c:pt>
                <c:pt idx="2">
                  <c:v>2010年</c:v>
                </c:pt>
                <c:pt idx="3">
                  <c:v>2011年</c:v>
                </c:pt>
                <c:pt idx="4">
                  <c:v>2012年</c:v>
                </c:pt>
                <c:pt idx="5">
                  <c:v>2013年</c:v>
                </c:pt>
                <c:pt idx="6">
                  <c:v>2014年</c:v>
                </c:pt>
              </c:strCache>
            </c:strRef>
          </c:cat>
          <c:val>
            <c:numRef>
              <c:f>Sheet3!$R$23:$R$29</c:f>
              <c:numCache>
                <c:formatCode>General</c:formatCode>
                <c:ptCount val="7"/>
                <c:pt idx="0">
                  <c:v>482</c:v>
                </c:pt>
                <c:pt idx="1">
                  <c:v>658</c:v>
                </c:pt>
                <c:pt idx="2">
                  <c:v>794</c:v>
                </c:pt>
                <c:pt idx="3">
                  <c:v>1074</c:v>
                </c:pt>
                <c:pt idx="4">
                  <c:v>1387</c:v>
                </c:pt>
                <c:pt idx="5">
                  <c:v>1607</c:v>
                </c:pt>
                <c:pt idx="6">
                  <c:v>2552</c:v>
                </c:pt>
              </c:numCache>
            </c:numRef>
          </c:val>
        </c:ser>
        <c:dLbls>
          <c:showLegendKey val="0"/>
          <c:showVal val="1"/>
          <c:showCatName val="0"/>
          <c:showSerName val="0"/>
          <c:showPercent val="0"/>
          <c:showBubbleSize val="0"/>
        </c:dLbls>
        <c:gapWidth val="100"/>
        <c:axId val="198632576"/>
        <c:axId val="198634112"/>
      </c:barChart>
      <c:catAx>
        <c:axId val="19863257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800" b="1" i="0" u="none" strike="noStrike" kern="1200" baseline="0">
                <a:solidFill>
                  <a:schemeClr val="tx1"/>
                </a:solidFill>
                <a:latin typeface="+mn-lt"/>
                <a:ea typeface="+mn-ea"/>
                <a:cs typeface="+mn-cs"/>
              </a:defRPr>
            </a:pPr>
            <a:endParaRPr lang="zh-CN"/>
          </a:p>
        </c:txPr>
        <c:crossAx val="198634112"/>
        <c:crosses val="autoZero"/>
        <c:auto val="1"/>
        <c:lblAlgn val="ctr"/>
        <c:lblOffset val="100"/>
        <c:noMultiLvlLbl val="0"/>
      </c:catAx>
      <c:valAx>
        <c:axId val="198634112"/>
        <c:scaling>
          <c:orientation val="minMax"/>
        </c:scaling>
        <c:delete val="0"/>
        <c:axPos val="l"/>
        <c:numFmt formatCode="General" sourceLinked="1"/>
        <c:majorTickMark val="in"/>
        <c:minorTickMark val="none"/>
        <c:tickLblPos val="nextTo"/>
        <c:spPr>
          <a:ln w="9525" cap="flat" cmpd="sng" algn="ctr">
            <a:solidFill>
              <a:schemeClr val="tx1">
                <a:tint val="75000"/>
                <a:shade val="95000"/>
                <a:satMod val="105000"/>
              </a:schemeClr>
            </a:solidFill>
            <a:prstDash val="solid"/>
            <a:round/>
          </a:ln>
        </c:spPr>
        <c:txPr>
          <a:bodyPr rot="-60000000" spcFirstLastPara="0" vertOverflow="ellipsis" vert="horz" wrap="square" anchor="ctr" anchorCtr="1"/>
          <a:lstStyle/>
          <a:p>
            <a:pPr>
              <a:defRPr lang="zh-CN" sz="1800" b="1" i="0" u="none" strike="noStrike" kern="1200" baseline="0">
                <a:solidFill>
                  <a:schemeClr val="tx1"/>
                </a:solidFill>
                <a:latin typeface="+mn-lt"/>
                <a:ea typeface="+mn-ea"/>
                <a:cs typeface="+mn-cs"/>
              </a:defRPr>
            </a:pPr>
            <a:endParaRPr lang="zh-CN"/>
          </a:p>
        </c:txPr>
        <c:crossAx val="198632576"/>
        <c:crosses val="autoZero"/>
        <c:crossBetween val="between"/>
      </c:valAx>
    </c:plotArea>
    <c:plotVisOnly val="1"/>
    <c:dispBlanksAs val="gap"/>
    <c:showDLblsOverMax val="0"/>
  </c:chart>
  <c:txPr>
    <a:bodyPr/>
    <a:lstStyle/>
    <a:p>
      <a:pPr>
        <a:defRPr lang="zh-CN"/>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体重!$A$2</c:f>
              <c:strCache>
                <c:ptCount val="1"/>
                <c:pt idx="0">
                  <c:v>城男</c:v>
                </c:pt>
              </c:strCache>
            </c:strRef>
          </c:tx>
          <c:cat>
            <c:numRef>
              <c:f>体重!$B$1:$G$1</c:f>
              <c:numCache>
                <c:formatCode>@</c:formatCode>
                <c:ptCount val="6"/>
                <c:pt idx="0">
                  <c:v>1985</c:v>
                </c:pt>
                <c:pt idx="1">
                  <c:v>1995</c:v>
                </c:pt>
                <c:pt idx="2">
                  <c:v>2000</c:v>
                </c:pt>
                <c:pt idx="3">
                  <c:v>2005</c:v>
                </c:pt>
                <c:pt idx="4">
                  <c:v>2010</c:v>
                </c:pt>
                <c:pt idx="5">
                  <c:v>2014</c:v>
                </c:pt>
              </c:numCache>
            </c:numRef>
          </c:cat>
          <c:val>
            <c:numRef>
              <c:f>体重!$B$2:$G$2</c:f>
              <c:numCache>
                <c:formatCode>General</c:formatCode>
                <c:ptCount val="6"/>
                <c:pt idx="0">
                  <c:v>58.72</c:v>
                </c:pt>
                <c:pt idx="1">
                  <c:v>59.77</c:v>
                </c:pt>
                <c:pt idx="2">
                  <c:v>61.52</c:v>
                </c:pt>
                <c:pt idx="3">
                  <c:v>60.9</c:v>
                </c:pt>
                <c:pt idx="4">
                  <c:v>64.489999999999995</c:v>
                </c:pt>
                <c:pt idx="5">
                  <c:v>68.010000000000005</c:v>
                </c:pt>
              </c:numCache>
            </c:numRef>
          </c:val>
          <c:smooth val="0"/>
        </c:ser>
        <c:ser>
          <c:idx val="1"/>
          <c:order val="1"/>
          <c:tx>
            <c:strRef>
              <c:f>体重!$A$3</c:f>
              <c:strCache>
                <c:ptCount val="1"/>
                <c:pt idx="0">
                  <c:v>城女</c:v>
                </c:pt>
              </c:strCache>
            </c:strRef>
          </c:tx>
          <c:cat>
            <c:numRef>
              <c:f>体重!$B$1:$G$1</c:f>
              <c:numCache>
                <c:formatCode>@</c:formatCode>
                <c:ptCount val="6"/>
                <c:pt idx="0">
                  <c:v>1985</c:v>
                </c:pt>
                <c:pt idx="1">
                  <c:v>1995</c:v>
                </c:pt>
                <c:pt idx="2">
                  <c:v>2000</c:v>
                </c:pt>
                <c:pt idx="3">
                  <c:v>2005</c:v>
                </c:pt>
                <c:pt idx="4">
                  <c:v>2010</c:v>
                </c:pt>
                <c:pt idx="5">
                  <c:v>2014</c:v>
                </c:pt>
              </c:numCache>
            </c:numRef>
          </c:cat>
          <c:val>
            <c:numRef>
              <c:f>体重!$B$3:$G$3</c:f>
              <c:numCache>
                <c:formatCode>General</c:formatCode>
                <c:ptCount val="6"/>
                <c:pt idx="0">
                  <c:v>50.73</c:v>
                </c:pt>
                <c:pt idx="1">
                  <c:v>52.11</c:v>
                </c:pt>
                <c:pt idx="2">
                  <c:v>51.77</c:v>
                </c:pt>
                <c:pt idx="3">
                  <c:v>50.9</c:v>
                </c:pt>
                <c:pt idx="4">
                  <c:v>52.43</c:v>
                </c:pt>
                <c:pt idx="5">
                  <c:v>53.56</c:v>
                </c:pt>
              </c:numCache>
            </c:numRef>
          </c:val>
          <c:smooth val="0"/>
        </c:ser>
        <c:ser>
          <c:idx val="2"/>
          <c:order val="2"/>
          <c:tx>
            <c:strRef>
              <c:f>体重!$A$4</c:f>
              <c:strCache>
                <c:ptCount val="1"/>
                <c:pt idx="0">
                  <c:v>乡男</c:v>
                </c:pt>
              </c:strCache>
            </c:strRef>
          </c:tx>
          <c:cat>
            <c:numRef>
              <c:f>体重!$B$1:$G$1</c:f>
              <c:numCache>
                <c:formatCode>@</c:formatCode>
                <c:ptCount val="6"/>
                <c:pt idx="0">
                  <c:v>1985</c:v>
                </c:pt>
                <c:pt idx="1">
                  <c:v>1995</c:v>
                </c:pt>
                <c:pt idx="2">
                  <c:v>2000</c:v>
                </c:pt>
                <c:pt idx="3">
                  <c:v>2005</c:v>
                </c:pt>
                <c:pt idx="4">
                  <c:v>2010</c:v>
                </c:pt>
                <c:pt idx="5">
                  <c:v>2014</c:v>
                </c:pt>
              </c:numCache>
            </c:numRef>
          </c:cat>
          <c:val>
            <c:numRef>
              <c:f>体重!$B$4:$G$4</c:f>
              <c:numCache>
                <c:formatCode>General</c:formatCode>
                <c:ptCount val="6"/>
                <c:pt idx="0">
                  <c:v>57.37</c:v>
                </c:pt>
                <c:pt idx="1">
                  <c:v>57.47</c:v>
                </c:pt>
                <c:pt idx="2">
                  <c:v>57.94</c:v>
                </c:pt>
                <c:pt idx="3">
                  <c:v>58.3</c:v>
                </c:pt>
                <c:pt idx="4">
                  <c:v>59.32</c:v>
                </c:pt>
                <c:pt idx="5">
                  <c:v>62.13</c:v>
                </c:pt>
              </c:numCache>
            </c:numRef>
          </c:val>
          <c:smooth val="0"/>
        </c:ser>
        <c:ser>
          <c:idx val="3"/>
          <c:order val="3"/>
          <c:tx>
            <c:strRef>
              <c:f>体重!$A$5</c:f>
              <c:strCache>
                <c:ptCount val="1"/>
                <c:pt idx="0">
                  <c:v>乡女</c:v>
                </c:pt>
              </c:strCache>
            </c:strRef>
          </c:tx>
          <c:cat>
            <c:numRef>
              <c:f>体重!$B$1:$G$1</c:f>
              <c:numCache>
                <c:formatCode>@</c:formatCode>
                <c:ptCount val="6"/>
                <c:pt idx="0">
                  <c:v>1985</c:v>
                </c:pt>
                <c:pt idx="1">
                  <c:v>1995</c:v>
                </c:pt>
                <c:pt idx="2">
                  <c:v>2000</c:v>
                </c:pt>
                <c:pt idx="3">
                  <c:v>2005</c:v>
                </c:pt>
                <c:pt idx="4">
                  <c:v>2010</c:v>
                </c:pt>
                <c:pt idx="5">
                  <c:v>2014</c:v>
                </c:pt>
              </c:numCache>
            </c:numRef>
          </c:cat>
          <c:val>
            <c:numRef>
              <c:f>体重!$B$5:$G$5</c:f>
              <c:numCache>
                <c:formatCode>General</c:formatCode>
                <c:ptCount val="6"/>
                <c:pt idx="0">
                  <c:v>51.26</c:v>
                </c:pt>
                <c:pt idx="1">
                  <c:v>50.95</c:v>
                </c:pt>
                <c:pt idx="2">
                  <c:v>50.81</c:v>
                </c:pt>
                <c:pt idx="3">
                  <c:v>49.6</c:v>
                </c:pt>
                <c:pt idx="4">
                  <c:v>50.91</c:v>
                </c:pt>
                <c:pt idx="5">
                  <c:v>52.96</c:v>
                </c:pt>
              </c:numCache>
            </c:numRef>
          </c:val>
          <c:smooth val="0"/>
        </c:ser>
        <c:dLbls>
          <c:showLegendKey val="0"/>
          <c:showVal val="0"/>
          <c:showCatName val="0"/>
          <c:showSerName val="0"/>
          <c:showPercent val="0"/>
          <c:showBubbleSize val="0"/>
        </c:dLbls>
        <c:marker val="1"/>
        <c:smooth val="0"/>
        <c:axId val="198007424"/>
        <c:axId val="198013312"/>
      </c:lineChart>
      <c:catAx>
        <c:axId val="198007424"/>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013312"/>
        <c:crosses val="autoZero"/>
        <c:auto val="1"/>
        <c:lblAlgn val="ctr"/>
        <c:lblOffset val="100"/>
        <c:noMultiLvlLbl val="0"/>
      </c:catAx>
      <c:valAx>
        <c:axId val="19801331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007424"/>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胸围!$A$2</c:f>
              <c:strCache>
                <c:ptCount val="1"/>
                <c:pt idx="0">
                  <c:v>城男</c:v>
                </c:pt>
              </c:strCache>
            </c:strRef>
          </c:tx>
          <c:cat>
            <c:numRef>
              <c:f>胸围!$B$1:$G$1</c:f>
              <c:numCache>
                <c:formatCode>@</c:formatCode>
                <c:ptCount val="6"/>
                <c:pt idx="0">
                  <c:v>1985</c:v>
                </c:pt>
                <c:pt idx="1">
                  <c:v>1995</c:v>
                </c:pt>
                <c:pt idx="2">
                  <c:v>2000</c:v>
                </c:pt>
                <c:pt idx="3">
                  <c:v>2005</c:v>
                </c:pt>
                <c:pt idx="4">
                  <c:v>2010</c:v>
                </c:pt>
                <c:pt idx="5">
                  <c:v>2014</c:v>
                </c:pt>
              </c:numCache>
            </c:numRef>
          </c:cat>
          <c:val>
            <c:numRef>
              <c:f>胸围!$B$2:$G$2</c:f>
              <c:numCache>
                <c:formatCode>General</c:formatCode>
                <c:ptCount val="6"/>
                <c:pt idx="0">
                  <c:v>87.11</c:v>
                </c:pt>
                <c:pt idx="1">
                  <c:v>87.22</c:v>
                </c:pt>
                <c:pt idx="2">
                  <c:v>86.16</c:v>
                </c:pt>
                <c:pt idx="3">
                  <c:v>86.49</c:v>
                </c:pt>
                <c:pt idx="4">
                  <c:v>88.16</c:v>
                </c:pt>
                <c:pt idx="5">
                  <c:v>88.54</c:v>
                </c:pt>
              </c:numCache>
            </c:numRef>
          </c:val>
          <c:smooth val="0"/>
        </c:ser>
        <c:ser>
          <c:idx val="1"/>
          <c:order val="1"/>
          <c:tx>
            <c:strRef>
              <c:f>胸围!$A$3</c:f>
              <c:strCache>
                <c:ptCount val="1"/>
                <c:pt idx="0">
                  <c:v>城女</c:v>
                </c:pt>
              </c:strCache>
            </c:strRef>
          </c:tx>
          <c:cat>
            <c:numRef>
              <c:f>胸围!$B$1:$G$1</c:f>
              <c:numCache>
                <c:formatCode>@</c:formatCode>
                <c:ptCount val="6"/>
                <c:pt idx="0">
                  <c:v>1985</c:v>
                </c:pt>
                <c:pt idx="1">
                  <c:v>1995</c:v>
                </c:pt>
                <c:pt idx="2">
                  <c:v>2000</c:v>
                </c:pt>
                <c:pt idx="3">
                  <c:v>2005</c:v>
                </c:pt>
                <c:pt idx="4">
                  <c:v>2010</c:v>
                </c:pt>
                <c:pt idx="5">
                  <c:v>2014</c:v>
                </c:pt>
              </c:numCache>
            </c:numRef>
          </c:cat>
          <c:val>
            <c:numRef>
              <c:f>胸围!$B$3:$G$3</c:f>
              <c:numCache>
                <c:formatCode>General</c:formatCode>
                <c:ptCount val="6"/>
                <c:pt idx="0">
                  <c:v>79.569999999999993</c:v>
                </c:pt>
                <c:pt idx="1">
                  <c:v>81.5</c:v>
                </c:pt>
                <c:pt idx="2">
                  <c:v>78.84</c:v>
                </c:pt>
                <c:pt idx="3">
                  <c:v>79.959999999999994</c:v>
                </c:pt>
                <c:pt idx="4">
                  <c:v>79.989999999999995</c:v>
                </c:pt>
                <c:pt idx="5">
                  <c:v>81.14</c:v>
                </c:pt>
              </c:numCache>
            </c:numRef>
          </c:val>
          <c:smooth val="0"/>
        </c:ser>
        <c:ser>
          <c:idx val="2"/>
          <c:order val="2"/>
          <c:tx>
            <c:strRef>
              <c:f>胸围!$A$4</c:f>
              <c:strCache>
                <c:ptCount val="1"/>
                <c:pt idx="0">
                  <c:v>乡男</c:v>
                </c:pt>
              </c:strCache>
            </c:strRef>
          </c:tx>
          <c:cat>
            <c:numRef>
              <c:f>胸围!$B$1:$G$1</c:f>
              <c:numCache>
                <c:formatCode>@</c:formatCode>
                <c:ptCount val="6"/>
                <c:pt idx="0">
                  <c:v>1985</c:v>
                </c:pt>
                <c:pt idx="1">
                  <c:v>1995</c:v>
                </c:pt>
                <c:pt idx="2">
                  <c:v>2000</c:v>
                </c:pt>
                <c:pt idx="3">
                  <c:v>2005</c:v>
                </c:pt>
                <c:pt idx="4">
                  <c:v>2010</c:v>
                </c:pt>
                <c:pt idx="5">
                  <c:v>2014</c:v>
                </c:pt>
              </c:numCache>
            </c:numRef>
          </c:cat>
          <c:val>
            <c:numRef>
              <c:f>胸围!$B$4:$G$4</c:f>
              <c:numCache>
                <c:formatCode>General</c:formatCode>
                <c:ptCount val="6"/>
                <c:pt idx="0">
                  <c:v>86.28</c:v>
                </c:pt>
                <c:pt idx="1">
                  <c:v>86.35</c:v>
                </c:pt>
                <c:pt idx="2">
                  <c:v>84.01</c:v>
                </c:pt>
                <c:pt idx="3">
                  <c:v>84.94</c:v>
                </c:pt>
                <c:pt idx="4">
                  <c:v>85.18</c:v>
                </c:pt>
                <c:pt idx="5">
                  <c:v>85.44</c:v>
                </c:pt>
              </c:numCache>
            </c:numRef>
          </c:val>
          <c:smooth val="0"/>
        </c:ser>
        <c:ser>
          <c:idx val="3"/>
          <c:order val="3"/>
          <c:tx>
            <c:strRef>
              <c:f>胸围!$A$5</c:f>
              <c:strCache>
                <c:ptCount val="1"/>
                <c:pt idx="0">
                  <c:v>乡女</c:v>
                </c:pt>
              </c:strCache>
            </c:strRef>
          </c:tx>
          <c:cat>
            <c:numRef>
              <c:f>胸围!$B$1:$G$1</c:f>
              <c:numCache>
                <c:formatCode>@</c:formatCode>
                <c:ptCount val="6"/>
                <c:pt idx="0">
                  <c:v>1985</c:v>
                </c:pt>
                <c:pt idx="1">
                  <c:v>1995</c:v>
                </c:pt>
                <c:pt idx="2">
                  <c:v>2000</c:v>
                </c:pt>
                <c:pt idx="3">
                  <c:v>2005</c:v>
                </c:pt>
                <c:pt idx="4">
                  <c:v>2010</c:v>
                </c:pt>
                <c:pt idx="5">
                  <c:v>2014</c:v>
                </c:pt>
              </c:numCache>
            </c:numRef>
          </c:cat>
          <c:val>
            <c:numRef>
              <c:f>胸围!$B$5:$G$5</c:f>
              <c:numCache>
                <c:formatCode>General</c:formatCode>
                <c:ptCount val="6"/>
                <c:pt idx="0">
                  <c:v>80.599999999999994</c:v>
                </c:pt>
                <c:pt idx="1">
                  <c:v>81.599999999999994</c:v>
                </c:pt>
                <c:pt idx="2">
                  <c:v>78.8</c:v>
                </c:pt>
                <c:pt idx="3">
                  <c:v>79.28</c:v>
                </c:pt>
                <c:pt idx="4">
                  <c:v>79.39</c:v>
                </c:pt>
                <c:pt idx="5">
                  <c:v>81.39</c:v>
                </c:pt>
              </c:numCache>
            </c:numRef>
          </c:val>
          <c:smooth val="0"/>
        </c:ser>
        <c:dLbls>
          <c:showLegendKey val="0"/>
          <c:showVal val="0"/>
          <c:showCatName val="0"/>
          <c:showSerName val="0"/>
          <c:showPercent val="0"/>
          <c:showBubbleSize val="0"/>
        </c:dLbls>
        <c:marker val="1"/>
        <c:smooth val="0"/>
        <c:axId val="198041600"/>
        <c:axId val="198043136"/>
      </c:lineChart>
      <c:catAx>
        <c:axId val="198041600"/>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043136"/>
        <c:crosses val="autoZero"/>
        <c:auto val="1"/>
        <c:lblAlgn val="ctr"/>
        <c:lblOffset val="100"/>
        <c:noMultiLvlLbl val="0"/>
      </c:catAx>
      <c:valAx>
        <c:axId val="19804313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041600"/>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spPr>
    <a:ln>
      <a:noFill/>
    </a:ln>
  </c:spPr>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肺活量!$A$2</c:f>
              <c:strCache>
                <c:ptCount val="1"/>
                <c:pt idx="0">
                  <c:v>城男</c:v>
                </c:pt>
              </c:strCache>
            </c:strRef>
          </c:tx>
          <c:cat>
            <c:numRef>
              <c:f>肺活量!$B$1:$G$1</c:f>
              <c:numCache>
                <c:formatCode>@</c:formatCode>
                <c:ptCount val="6"/>
                <c:pt idx="0">
                  <c:v>1985</c:v>
                </c:pt>
                <c:pt idx="1">
                  <c:v>1995</c:v>
                </c:pt>
                <c:pt idx="2">
                  <c:v>2000</c:v>
                </c:pt>
                <c:pt idx="3">
                  <c:v>2005</c:v>
                </c:pt>
                <c:pt idx="4">
                  <c:v>2010</c:v>
                </c:pt>
                <c:pt idx="5">
                  <c:v>2014</c:v>
                </c:pt>
              </c:numCache>
            </c:numRef>
          </c:cat>
          <c:val>
            <c:numRef>
              <c:f>肺活量!$B$2:$G$2</c:f>
              <c:numCache>
                <c:formatCode>General</c:formatCode>
                <c:ptCount val="6"/>
                <c:pt idx="0">
                  <c:v>4462</c:v>
                </c:pt>
                <c:pt idx="1">
                  <c:v>4308</c:v>
                </c:pt>
                <c:pt idx="2">
                  <c:v>4262</c:v>
                </c:pt>
                <c:pt idx="3">
                  <c:v>3938</c:v>
                </c:pt>
                <c:pt idx="4">
                  <c:v>4306</c:v>
                </c:pt>
                <c:pt idx="5">
                  <c:v>4086</c:v>
                </c:pt>
              </c:numCache>
            </c:numRef>
          </c:val>
          <c:smooth val="0"/>
        </c:ser>
        <c:ser>
          <c:idx val="1"/>
          <c:order val="1"/>
          <c:tx>
            <c:strRef>
              <c:f>肺活量!$A$3</c:f>
              <c:strCache>
                <c:ptCount val="1"/>
                <c:pt idx="0">
                  <c:v>城女</c:v>
                </c:pt>
              </c:strCache>
            </c:strRef>
          </c:tx>
          <c:cat>
            <c:numRef>
              <c:f>肺活量!$B$1:$G$1</c:f>
              <c:numCache>
                <c:formatCode>@</c:formatCode>
                <c:ptCount val="6"/>
                <c:pt idx="0">
                  <c:v>1985</c:v>
                </c:pt>
                <c:pt idx="1">
                  <c:v>1995</c:v>
                </c:pt>
                <c:pt idx="2">
                  <c:v>2000</c:v>
                </c:pt>
                <c:pt idx="3">
                  <c:v>2005</c:v>
                </c:pt>
                <c:pt idx="4">
                  <c:v>2010</c:v>
                </c:pt>
                <c:pt idx="5">
                  <c:v>2014</c:v>
                </c:pt>
              </c:numCache>
            </c:numRef>
          </c:cat>
          <c:val>
            <c:numRef>
              <c:f>肺活量!$B$3:$G$3</c:f>
              <c:numCache>
                <c:formatCode>General</c:formatCode>
                <c:ptCount val="6"/>
                <c:pt idx="0">
                  <c:v>3071</c:v>
                </c:pt>
                <c:pt idx="1">
                  <c:v>2969</c:v>
                </c:pt>
                <c:pt idx="2">
                  <c:v>2910</c:v>
                </c:pt>
                <c:pt idx="3">
                  <c:v>2587</c:v>
                </c:pt>
                <c:pt idx="4">
                  <c:v>2809</c:v>
                </c:pt>
                <c:pt idx="5">
                  <c:v>2658</c:v>
                </c:pt>
              </c:numCache>
            </c:numRef>
          </c:val>
          <c:smooth val="0"/>
        </c:ser>
        <c:ser>
          <c:idx val="2"/>
          <c:order val="2"/>
          <c:tx>
            <c:strRef>
              <c:f>肺活量!$A$4</c:f>
              <c:strCache>
                <c:ptCount val="1"/>
                <c:pt idx="0">
                  <c:v>乡男</c:v>
                </c:pt>
              </c:strCache>
            </c:strRef>
          </c:tx>
          <c:cat>
            <c:numRef>
              <c:f>肺活量!$B$1:$G$1</c:f>
              <c:numCache>
                <c:formatCode>@</c:formatCode>
                <c:ptCount val="6"/>
                <c:pt idx="0">
                  <c:v>1985</c:v>
                </c:pt>
                <c:pt idx="1">
                  <c:v>1995</c:v>
                </c:pt>
                <c:pt idx="2">
                  <c:v>2000</c:v>
                </c:pt>
                <c:pt idx="3">
                  <c:v>2005</c:v>
                </c:pt>
                <c:pt idx="4">
                  <c:v>2010</c:v>
                </c:pt>
                <c:pt idx="5">
                  <c:v>2014</c:v>
                </c:pt>
              </c:numCache>
            </c:numRef>
          </c:cat>
          <c:val>
            <c:numRef>
              <c:f>肺活量!$B$4:$G$4</c:f>
              <c:numCache>
                <c:formatCode>General</c:formatCode>
                <c:ptCount val="6"/>
                <c:pt idx="0">
                  <c:v>4328</c:v>
                </c:pt>
                <c:pt idx="1">
                  <c:v>4124</c:v>
                </c:pt>
                <c:pt idx="2">
                  <c:v>4121</c:v>
                </c:pt>
                <c:pt idx="3">
                  <c:v>3802</c:v>
                </c:pt>
                <c:pt idx="4">
                  <c:v>4079</c:v>
                </c:pt>
                <c:pt idx="5">
                  <c:v>3903</c:v>
                </c:pt>
              </c:numCache>
            </c:numRef>
          </c:val>
          <c:smooth val="0"/>
        </c:ser>
        <c:ser>
          <c:idx val="3"/>
          <c:order val="3"/>
          <c:tx>
            <c:strRef>
              <c:f>肺活量!$A$5</c:f>
              <c:strCache>
                <c:ptCount val="1"/>
                <c:pt idx="0">
                  <c:v>乡女</c:v>
                </c:pt>
              </c:strCache>
            </c:strRef>
          </c:tx>
          <c:cat>
            <c:numRef>
              <c:f>肺活量!$B$1:$G$1</c:f>
              <c:numCache>
                <c:formatCode>@</c:formatCode>
                <c:ptCount val="6"/>
                <c:pt idx="0">
                  <c:v>1985</c:v>
                </c:pt>
                <c:pt idx="1">
                  <c:v>1995</c:v>
                </c:pt>
                <c:pt idx="2">
                  <c:v>2000</c:v>
                </c:pt>
                <c:pt idx="3">
                  <c:v>2005</c:v>
                </c:pt>
                <c:pt idx="4">
                  <c:v>2010</c:v>
                </c:pt>
                <c:pt idx="5">
                  <c:v>2014</c:v>
                </c:pt>
              </c:numCache>
            </c:numRef>
          </c:cat>
          <c:val>
            <c:numRef>
              <c:f>肺活量!$B$5:$G$5</c:f>
              <c:numCache>
                <c:formatCode>General</c:formatCode>
                <c:ptCount val="6"/>
                <c:pt idx="0">
                  <c:v>3030</c:v>
                </c:pt>
                <c:pt idx="1">
                  <c:v>2892</c:v>
                </c:pt>
                <c:pt idx="2">
                  <c:v>2804</c:v>
                </c:pt>
                <c:pt idx="3">
                  <c:v>2497</c:v>
                </c:pt>
                <c:pt idx="4">
                  <c:v>2742</c:v>
                </c:pt>
                <c:pt idx="5">
                  <c:v>2581</c:v>
                </c:pt>
              </c:numCache>
            </c:numRef>
          </c:val>
          <c:smooth val="0"/>
        </c:ser>
        <c:dLbls>
          <c:showLegendKey val="0"/>
          <c:showVal val="0"/>
          <c:showCatName val="0"/>
          <c:showSerName val="0"/>
          <c:showPercent val="0"/>
          <c:showBubbleSize val="0"/>
        </c:dLbls>
        <c:marker val="1"/>
        <c:smooth val="0"/>
        <c:axId val="197767936"/>
        <c:axId val="197769472"/>
      </c:lineChart>
      <c:catAx>
        <c:axId val="197767936"/>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769472"/>
        <c:crosses val="autoZero"/>
        <c:auto val="1"/>
        <c:lblAlgn val="ctr"/>
        <c:lblOffset val="100"/>
        <c:noMultiLvlLbl val="0"/>
      </c:catAx>
      <c:valAx>
        <c:axId val="19776947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767936"/>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肺活量体重比!$A$2</c:f>
              <c:strCache>
                <c:ptCount val="1"/>
                <c:pt idx="0">
                  <c:v>城男</c:v>
                </c:pt>
              </c:strCache>
            </c:strRef>
          </c:tx>
          <c:cat>
            <c:numRef>
              <c:f>肺活量体重比!$B$1:$G$1</c:f>
              <c:numCache>
                <c:formatCode>@</c:formatCode>
                <c:ptCount val="6"/>
                <c:pt idx="0">
                  <c:v>1985</c:v>
                </c:pt>
                <c:pt idx="1">
                  <c:v>1995</c:v>
                </c:pt>
                <c:pt idx="2">
                  <c:v>2000</c:v>
                </c:pt>
                <c:pt idx="3">
                  <c:v>2005</c:v>
                </c:pt>
                <c:pt idx="4">
                  <c:v>2010</c:v>
                </c:pt>
                <c:pt idx="5">
                  <c:v>2014</c:v>
                </c:pt>
              </c:numCache>
            </c:numRef>
          </c:cat>
          <c:val>
            <c:numRef>
              <c:f>肺活量体重比!$B$2:$G$2</c:f>
              <c:numCache>
                <c:formatCode>General</c:formatCode>
                <c:ptCount val="6"/>
                <c:pt idx="0">
                  <c:v>76.17</c:v>
                </c:pt>
                <c:pt idx="1">
                  <c:v>72.489999999999995</c:v>
                </c:pt>
                <c:pt idx="2">
                  <c:v>69.989999999999995</c:v>
                </c:pt>
                <c:pt idx="3">
                  <c:v>64.17</c:v>
                </c:pt>
                <c:pt idx="4">
                  <c:v>67.489999999999995</c:v>
                </c:pt>
                <c:pt idx="5">
                  <c:v>60.75</c:v>
                </c:pt>
              </c:numCache>
            </c:numRef>
          </c:val>
          <c:smooth val="0"/>
        </c:ser>
        <c:ser>
          <c:idx val="1"/>
          <c:order val="1"/>
          <c:tx>
            <c:strRef>
              <c:f>肺活量体重比!$A$3</c:f>
              <c:strCache>
                <c:ptCount val="1"/>
                <c:pt idx="0">
                  <c:v>城女</c:v>
                </c:pt>
              </c:strCache>
            </c:strRef>
          </c:tx>
          <c:cat>
            <c:numRef>
              <c:f>肺活量体重比!$B$1:$G$1</c:f>
              <c:numCache>
                <c:formatCode>@</c:formatCode>
                <c:ptCount val="6"/>
                <c:pt idx="0">
                  <c:v>1985</c:v>
                </c:pt>
                <c:pt idx="1">
                  <c:v>1995</c:v>
                </c:pt>
                <c:pt idx="2">
                  <c:v>2000</c:v>
                </c:pt>
                <c:pt idx="3">
                  <c:v>2005</c:v>
                </c:pt>
                <c:pt idx="4">
                  <c:v>2010</c:v>
                </c:pt>
                <c:pt idx="5">
                  <c:v>2014</c:v>
                </c:pt>
              </c:numCache>
            </c:numRef>
          </c:cat>
          <c:val>
            <c:numRef>
              <c:f>肺活量体重比!$B$3:$G$3</c:f>
              <c:numCache>
                <c:formatCode>General</c:formatCode>
                <c:ptCount val="6"/>
                <c:pt idx="0">
                  <c:v>60.86</c:v>
                </c:pt>
                <c:pt idx="1">
                  <c:v>57.5</c:v>
                </c:pt>
                <c:pt idx="2">
                  <c:v>56.61</c:v>
                </c:pt>
                <c:pt idx="3">
                  <c:v>50.47</c:v>
                </c:pt>
                <c:pt idx="4">
                  <c:v>53.87</c:v>
                </c:pt>
                <c:pt idx="5">
                  <c:v>50.1</c:v>
                </c:pt>
              </c:numCache>
            </c:numRef>
          </c:val>
          <c:smooth val="0"/>
        </c:ser>
        <c:ser>
          <c:idx val="2"/>
          <c:order val="2"/>
          <c:tx>
            <c:strRef>
              <c:f>肺活量体重比!$A$4</c:f>
              <c:strCache>
                <c:ptCount val="1"/>
                <c:pt idx="0">
                  <c:v>乡男</c:v>
                </c:pt>
              </c:strCache>
            </c:strRef>
          </c:tx>
          <c:cat>
            <c:numRef>
              <c:f>肺活量体重比!$B$1:$G$1</c:f>
              <c:numCache>
                <c:formatCode>@</c:formatCode>
                <c:ptCount val="6"/>
                <c:pt idx="0">
                  <c:v>1985</c:v>
                </c:pt>
                <c:pt idx="1">
                  <c:v>1995</c:v>
                </c:pt>
                <c:pt idx="2">
                  <c:v>2000</c:v>
                </c:pt>
                <c:pt idx="3">
                  <c:v>2005</c:v>
                </c:pt>
                <c:pt idx="4">
                  <c:v>2010</c:v>
                </c:pt>
                <c:pt idx="5">
                  <c:v>2014</c:v>
                </c:pt>
              </c:numCache>
            </c:numRef>
          </c:cat>
          <c:val>
            <c:numRef>
              <c:f>肺活量体重比!$B$4:$G$4</c:f>
              <c:numCache>
                <c:formatCode>General</c:formatCode>
                <c:ptCount val="6"/>
                <c:pt idx="0">
                  <c:v>75.58</c:v>
                </c:pt>
                <c:pt idx="1">
                  <c:v>72.010000000000005</c:v>
                </c:pt>
                <c:pt idx="2">
                  <c:v>71.680000000000007</c:v>
                </c:pt>
                <c:pt idx="3">
                  <c:v>64.87</c:v>
                </c:pt>
                <c:pt idx="4">
                  <c:v>69.23</c:v>
                </c:pt>
                <c:pt idx="5">
                  <c:v>63.49</c:v>
                </c:pt>
              </c:numCache>
            </c:numRef>
          </c:val>
          <c:smooth val="0"/>
        </c:ser>
        <c:ser>
          <c:idx val="3"/>
          <c:order val="3"/>
          <c:tx>
            <c:strRef>
              <c:f>肺活量体重比!$A$5</c:f>
              <c:strCache>
                <c:ptCount val="1"/>
                <c:pt idx="0">
                  <c:v>乡女</c:v>
                </c:pt>
              </c:strCache>
            </c:strRef>
          </c:tx>
          <c:cat>
            <c:numRef>
              <c:f>肺活量体重比!$B$1:$G$1</c:f>
              <c:numCache>
                <c:formatCode>@</c:formatCode>
                <c:ptCount val="6"/>
                <c:pt idx="0">
                  <c:v>1985</c:v>
                </c:pt>
                <c:pt idx="1">
                  <c:v>1995</c:v>
                </c:pt>
                <c:pt idx="2">
                  <c:v>2000</c:v>
                </c:pt>
                <c:pt idx="3">
                  <c:v>2005</c:v>
                </c:pt>
                <c:pt idx="4">
                  <c:v>2010</c:v>
                </c:pt>
                <c:pt idx="5">
                  <c:v>2014</c:v>
                </c:pt>
              </c:numCache>
            </c:numRef>
          </c:cat>
          <c:val>
            <c:numRef>
              <c:f>肺活量体重比!$B$5:$G$5</c:f>
              <c:numCache>
                <c:formatCode>General</c:formatCode>
                <c:ptCount val="6"/>
                <c:pt idx="0">
                  <c:v>59.47</c:v>
                </c:pt>
                <c:pt idx="1">
                  <c:v>57.22</c:v>
                </c:pt>
                <c:pt idx="2">
                  <c:v>55.55</c:v>
                </c:pt>
                <c:pt idx="3">
                  <c:v>49.78</c:v>
                </c:pt>
                <c:pt idx="4">
                  <c:v>54.22</c:v>
                </c:pt>
                <c:pt idx="5">
                  <c:v>49.19</c:v>
                </c:pt>
              </c:numCache>
            </c:numRef>
          </c:val>
          <c:smooth val="0"/>
        </c:ser>
        <c:dLbls>
          <c:showLegendKey val="0"/>
          <c:showVal val="0"/>
          <c:showCatName val="0"/>
          <c:showSerName val="0"/>
          <c:showPercent val="0"/>
          <c:showBubbleSize val="0"/>
        </c:dLbls>
        <c:marker val="1"/>
        <c:smooth val="0"/>
        <c:axId val="197797760"/>
        <c:axId val="197799296"/>
      </c:lineChart>
      <c:catAx>
        <c:axId val="197797760"/>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799296"/>
        <c:crosses val="autoZero"/>
        <c:auto val="1"/>
        <c:lblAlgn val="ctr"/>
        <c:lblOffset val="100"/>
        <c:noMultiLvlLbl val="0"/>
      </c:catAx>
      <c:valAx>
        <c:axId val="19779929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797760"/>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耐力!$A$2</c:f>
              <c:strCache>
                <c:ptCount val="1"/>
                <c:pt idx="0">
                  <c:v>城男</c:v>
                </c:pt>
              </c:strCache>
            </c:strRef>
          </c:tx>
          <c:cat>
            <c:numRef>
              <c:f>耐力!$B$1:$G$1</c:f>
              <c:numCache>
                <c:formatCode>@</c:formatCode>
                <c:ptCount val="6"/>
                <c:pt idx="0">
                  <c:v>1985</c:v>
                </c:pt>
                <c:pt idx="1">
                  <c:v>1995</c:v>
                </c:pt>
                <c:pt idx="2">
                  <c:v>2000</c:v>
                </c:pt>
                <c:pt idx="3">
                  <c:v>2005</c:v>
                </c:pt>
                <c:pt idx="4">
                  <c:v>2010</c:v>
                </c:pt>
                <c:pt idx="5">
                  <c:v>2014</c:v>
                </c:pt>
              </c:numCache>
            </c:numRef>
          </c:cat>
          <c:val>
            <c:numRef>
              <c:f>耐力!$B$2:$G$2</c:f>
              <c:numCache>
                <c:formatCode>General</c:formatCode>
                <c:ptCount val="6"/>
                <c:pt idx="0">
                  <c:v>238.65</c:v>
                </c:pt>
                <c:pt idx="1">
                  <c:v>239.75</c:v>
                </c:pt>
                <c:pt idx="2">
                  <c:v>255.74</c:v>
                </c:pt>
                <c:pt idx="3">
                  <c:v>267.26</c:v>
                </c:pt>
                <c:pt idx="4">
                  <c:v>263.58</c:v>
                </c:pt>
                <c:pt idx="5">
                  <c:v>266.81</c:v>
                </c:pt>
              </c:numCache>
            </c:numRef>
          </c:val>
          <c:smooth val="0"/>
        </c:ser>
        <c:ser>
          <c:idx val="1"/>
          <c:order val="1"/>
          <c:tx>
            <c:strRef>
              <c:f>耐力!$A$3</c:f>
              <c:strCache>
                <c:ptCount val="1"/>
                <c:pt idx="0">
                  <c:v>乡男</c:v>
                </c:pt>
              </c:strCache>
            </c:strRef>
          </c:tx>
          <c:cat>
            <c:numRef>
              <c:f>耐力!$B$1:$G$1</c:f>
              <c:numCache>
                <c:formatCode>@</c:formatCode>
                <c:ptCount val="6"/>
                <c:pt idx="0">
                  <c:v>1985</c:v>
                </c:pt>
                <c:pt idx="1">
                  <c:v>1995</c:v>
                </c:pt>
                <c:pt idx="2">
                  <c:v>2000</c:v>
                </c:pt>
                <c:pt idx="3">
                  <c:v>2005</c:v>
                </c:pt>
                <c:pt idx="4">
                  <c:v>2010</c:v>
                </c:pt>
                <c:pt idx="5">
                  <c:v>2014</c:v>
                </c:pt>
              </c:numCache>
            </c:numRef>
          </c:cat>
          <c:val>
            <c:numRef>
              <c:f>耐力!$B$3:$G$3</c:f>
              <c:numCache>
                <c:formatCode>General</c:formatCode>
                <c:ptCount val="6"/>
                <c:pt idx="0">
                  <c:v>229.73</c:v>
                </c:pt>
                <c:pt idx="1">
                  <c:v>231.54</c:v>
                </c:pt>
                <c:pt idx="2">
                  <c:v>254.98</c:v>
                </c:pt>
                <c:pt idx="3">
                  <c:v>255.68</c:v>
                </c:pt>
                <c:pt idx="4">
                  <c:v>253.77</c:v>
                </c:pt>
                <c:pt idx="5">
                  <c:v>258.31</c:v>
                </c:pt>
              </c:numCache>
            </c:numRef>
          </c:val>
          <c:smooth val="0"/>
        </c:ser>
        <c:dLbls>
          <c:showLegendKey val="0"/>
          <c:showVal val="0"/>
          <c:showCatName val="0"/>
          <c:showSerName val="0"/>
          <c:showPercent val="0"/>
          <c:showBubbleSize val="0"/>
        </c:dLbls>
        <c:marker val="1"/>
        <c:smooth val="0"/>
        <c:axId val="197837952"/>
        <c:axId val="197839488"/>
      </c:lineChart>
      <c:catAx>
        <c:axId val="197837952"/>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839488"/>
        <c:crosses val="autoZero"/>
        <c:auto val="1"/>
        <c:lblAlgn val="ctr"/>
        <c:lblOffset val="100"/>
        <c:noMultiLvlLbl val="0"/>
      </c:catAx>
      <c:valAx>
        <c:axId val="197839488"/>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7837952"/>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耐力!$A$11</c:f>
              <c:strCache>
                <c:ptCount val="1"/>
                <c:pt idx="0">
                  <c:v>城女</c:v>
                </c:pt>
              </c:strCache>
            </c:strRef>
          </c:tx>
          <c:cat>
            <c:numRef>
              <c:f>耐力!$B$10:$G$10</c:f>
              <c:numCache>
                <c:formatCode>@</c:formatCode>
                <c:ptCount val="6"/>
                <c:pt idx="0">
                  <c:v>1985</c:v>
                </c:pt>
                <c:pt idx="1">
                  <c:v>1995</c:v>
                </c:pt>
                <c:pt idx="2">
                  <c:v>2000</c:v>
                </c:pt>
                <c:pt idx="3">
                  <c:v>2005</c:v>
                </c:pt>
                <c:pt idx="4">
                  <c:v>2010</c:v>
                </c:pt>
                <c:pt idx="5">
                  <c:v>2014</c:v>
                </c:pt>
              </c:numCache>
            </c:numRef>
          </c:cat>
          <c:val>
            <c:numRef>
              <c:f>耐力!$B$11:$G$11</c:f>
              <c:numCache>
                <c:formatCode>General</c:formatCode>
                <c:ptCount val="6"/>
                <c:pt idx="0">
                  <c:v>241.29</c:v>
                </c:pt>
                <c:pt idx="1">
                  <c:v>251.25</c:v>
                </c:pt>
                <c:pt idx="2">
                  <c:v>256.07</c:v>
                </c:pt>
                <c:pt idx="3">
                  <c:v>263.67</c:v>
                </c:pt>
                <c:pt idx="4">
                  <c:v>254.04</c:v>
                </c:pt>
                <c:pt idx="5">
                  <c:v>246.95</c:v>
                </c:pt>
              </c:numCache>
            </c:numRef>
          </c:val>
          <c:smooth val="0"/>
        </c:ser>
        <c:ser>
          <c:idx val="1"/>
          <c:order val="1"/>
          <c:tx>
            <c:strRef>
              <c:f>耐力!$A$12</c:f>
              <c:strCache>
                <c:ptCount val="1"/>
                <c:pt idx="0">
                  <c:v>乡女</c:v>
                </c:pt>
              </c:strCache>
            </c:strRef>
          </c:tx>
          <c:cat>
            <c:numRef>
              <c:f>耐力!$B$10:$G$10</c:f>
              <c:numCache>
                <c:formatCode>@</c:formatCode>
                <c:ptCount val="6"/>
                <c:pt idx="0">
                  <c:v>1985</c:v>
                </c:pt>
                <c:pt idx="1">
                  <c:v>1995</c:v>
                </c:pt>
                <c:pt idx="2">
                  <c:v>2000</c:v>
                </c:pt>
                <c:pt idx="3">
                  <c:v>2005</c:v>
                </c:pt>
                <c:pt idx="4">
                  <c:v>2010</c:v>
                </c:pt>
                <c:pt idx="5">
                  <c:v>2014</c:v>
                </c:pt>
              </c:numCache>
            </c:numRef>
          </c:cat>
          <c:val>
            <c:numRef>
              <c:f>耐力!$B$12:$G$12</c:f>
              <c:numCache>
                <c:formatCode>General</c:formatCode>
                <c:ptCount val="6"/>
                <c:pt idx="0">
                  <c:v>228.61</c:v>
                </c:pt>
                <c:pt idx="1">
                  <c:v>229.79</c:v>
                </c:pt>
                <c:pt idx="2">
                  <c:v>250.97</c:v>
                </c:pt>
                <c:pt idx="3">
                  <c:v>253.97</c:v>
                </c:pt>
                <c:pt idx="4">
                  <c:v>250.26</c:v>
                </c:pt>
                <c:pt idx="5">
                  <c:v>254.5</c:v>
                </c:pt>
              </c:numCache>
            </c:numRef>
          </c:val>
          <c:smooth val="0"/>
        </c:ser>
        <c:dLbls>
          <c:showLegendKey val="0"/>
          <c:showVal val="0"/>
          <c:showCatName val="0"/>
          <c:showSerName val="0"/>
          <c:showPercent val="0"/>
          <c:showBubbleSize val="0"/>
        </c:dLbls>
        <c:marker val="1"/>
        <c:smooth val="0"/>
        <c:axId val="198335488"/>
        <c:axId val="198341376"/>
      </c:lineChart>
      <c:catAx>
        <c:axId val="198335488"/>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341376"/>
        <c:crosses val="autoZero"/>
        <c:auto val="1"/>
        <c:lblAlgn val="ctr"/>
        <c:lblOffset val="100"/>
        <c:noMultiLvlLbl val="0"/>
      </c:catAx>
      <c:valAx>
        <c:axId val="19834137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335488"/>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速度!$A$2</c:f>
              <c:strCache>
                <c:ptCount val="1"/>
                <c:pt idx="0">
                  <c:v>城男</c:v>
                </c:pt>
              </c:strCache>
            </c:strRef>
          </c:tx>
          <c:cat>
            <c:numRef>
              <c:f>速度!$B$1:$G$1</c:f>
              <c:numCache>
                <c:formatCode>@</c:formatCode>
                <c:ptCount val="6"/>
                <c:pt idx="0">
                  <c:v>1985</c:v>
                </c:pt>
                <c:pt idx="1">
                  <c:v>1995</c:v>
                </c:pt>
                <c:pt idx="2">
                  <c:v>2000</c:v>
                </c:pt>
                <c:pt idx="3">
                  <c:v>2005</c:v>
                </c:pt>
                <c:pt idx="4">
                  <c:v>2010</c:v>
                </c:pt>
                <c:pt idx="5">
                  <c:v>2014</c:v>
                </c:pt>
              </c:numCache>
            </c:numRef>
          </c:cat>
          <c:val>
            <c:numRef>
              <c:f>速度!$B$2:$G$2</c:f>
              <c:numCache>
                <c:formatCode>General</c:formatCode>
                <c:ptCount val="6"/>
                <c:pt idx="0">
                  <c:v>7.62</c:v>
                </c:pt>
                <c:pt idx="1">
                  <c:v>7.81</c:v>
                </c:pt>
                <c:pt idx="2">
                  <c:v>7.47</c:v>
                </c:pt>
                <c:pt idx="3">
                  <c:v>7.73</c:v>
                </c:pt>
                <c:pt idx="4">
                  <c:v>7.71</c:v>
                </c:pt>
                <c:pt idx="5">
                  <c:v>7.7</c:v>
                </c:pt>
              </c:numCache>
            </c:numRef>
          </c:val>
          <c:smooth val="0"/>
        </c:ser>
        <c:ser>
          <c:idx val="1"/>
          <c:order val="1"/>
          <c:tx>
            <c:strRef>
              <c:f>速度!$A$3</c:f>
              <c:strCache>
                <c:ptCount val="1"/>
                <c:pt idx="0">
                  <c:v>城女</c:v>
                </c:pt>
              </c:strCache>
            </c:strRef>
          </c:tx>
          <c:cat>
            <c:numRef>
              <c:f>速度!$B$1:$G$1</c:f>
              <c:numCache>
                <c:formatCode>@</c:formatCode>
                <c:ptCount val="6"/>
                <c:pt idx="0">
                  <c:v>1985</c:v>
                </c:pt>
                <c:pt idx="1">
                  <c:v>1995</c:v>
                </c:pt>
                <c:pt idx="2">
                  <c:v>2000</c:v>
                </c:pt>
                <c:pt idx="3">
                  <c:v>2005</c:v>
                </c:pt>
                <c:pt idx="4">
                  <c:v>2010</c:v>
                </c:pt>
                <c:pt idx="5">
                  <c:v>2014</c:v>
                </c:pt>
              </c:numCache>
            </c:numRef>
          </c:cat>
          <c:val>
            <c:numRef>
              <c:f>速度!$B$3:$G$3</c:f>
              <c:numCache>
                <c:formatCode>General</c:formatCode>
                <c:ptCount val="6"/>
                <c:pt idx="0">
                  <c:v>9.4600000000000009</c:v>
                </c:pt>
                <c:pt idx="1">
                  <c:v>9.61</c:v>
                </c:pt>
                <c:pt idx="2">
                  <c:v>9.68</c:v>
                </c:pt>
                <c:pt idx="3">
                  <c:v>9.7100000000000009</c:v>
                </c:pt>
                <c:pt idx="4">
                  <c:v>9.6199999999999992</c:v>
                </c:pt>
                <c:pt idx="5">
                  <c:v>9.7200000000000006</c:v>
                </c:pt>
              </c:numCache>
            </c:numRef>
          </c:val>
          <c:smooth val="0"/>
        </c:ser>
        <c:ser>
          <c:idx val="2"/>
          <c:order val="2"/>
          <c:tx>
            <c:strRef>
              <c:f>速度!$A$4</c:f>
              <c:strCache>
                <c:ptCount val="1"/>
                <c:pt idx="0">
                  <c:v>乡男</c:v>
                </c:pt>
              </c:strCache>
            </c:strRef>
          </c:tx>
          <c:cat>
            <c:numRef>
              <c:f>速度!$B$1:$G$1</c:f>
              <c:numCache>
                <c:formatCode>@</c:formatCode>
                <c:ptCount val="6"/>
                <c:pt idx="0">
                  <c:v>1985</c:v>
                </c:pt>
                <c:pt idx="1">
                  <c:v>1995</c:v>
                </c:pt>
                <c:pt idx="2">
                  <c:v>2000</c:v>
                </c:pt>
                <c:pt idx="3">
                  <c:v>2005</c:v>
                </c:pt>
                <c:pt idx="4">
                  <c:v>2010</c:v>
                </c:pt>
                <c:pt idx="5">
                  <c:v>2014</c:v>
                </c:pt>
              </c:numCache>
            </c:numRef>
          </c:cat>
          <c:val>
            <c:numRef>
              <c:f>速度!$B$4:$G$4</c:f>
              <c:numCache>
                <c:formatCode>General</c:formatCode>
                <c:ptCount val="6"/>
                <c:pt idx="0">
                  <c:v>7.9</c:v>
                </c:pt>
                <c:pt idx="1">
                  <c:v>7.97</c:v>
                </c:pt>
                <c:pt idx="2">
                  <c:v>7.94</c:v>
                </c:pt>
                <c:pt idx="3">
                  <c:v>7.74</c:v>
                </c:pt>
                <c:pt idx="4">
                  <c:v>7.65</c:v>
                </c:pt>
                <c:pt idx="5">
                  <c:v>7.62</c:v>
                </c:pt>
              </c:numCache>
            </c:numRef>
          </c:val>
          <c:smooth val="0"/>
        </c:ser>
        <c:ser>
          <c:idx val="3"/>
          <c:order val="3"/>
          <c:tx>
            <c:strRef>
              <c:f>速度!$A$5</c:f>
              <c:strCache>
                <c:ptCount val="1"/>
                <c:pt idx="0">
                  <c:v>乡女</c:v>
                </c:pt>
              </c:strCache>
            </c:strRef>
          </c:tx>
          <c:cat>
            <c:numRef>
              <c:f>速度!$B$1:$G$1</c:f>
              <c:numCache>
                <c:formatCode>@</c:formatCode>
                <c:ptCount val="6"/>
                <c:pt idx="0">
                  <c:v>1985</c:v>
                </c:pt>
                <c:pt idx="1">
                  <c:v>1995</c:v>
                </c:pt>
                <c:pt idx="2">
                  <c:v>2000</c:v>
                </c:pt>
                <c:pt idx="3">
                  <c:v>2005</c:v>
                </c:pt>
                <c:pt idx="4">
                  <c:v>2010</c:v>
                </c:pt>
                <c:pt idx="5">
                  <c:v>2014</c:v>
                </c:pt>
              </c:numCache>
            </c:numRef>
          </c:cat>
          <c:val>
            <c:numRef>
              <c:f>速度!$B$5:$G$5</c:f>
              <c:numCache>
                <c:formatCode>General</c:formatCode>
                <c:ptCount val="6"/>
                <c:pt idx="0">
                  <c:v>9.59</c:v>
                </c:pt>
                <c:pt idx="1">
                  <c:v>9.7899999999999991</c:v>
                </c:pt>
                <c:pt idx="2">
                  <c:v>9.9</c:v>
                </c:pt>
                <c:pt idx="3">
                  <c:v>9.7200000000000006</c:v>
                </c:pt>
                <c:pt idx="4">
                  <c:v>9.84</c:v>
                </c:pt>
                <c:pt idx="5">
                  <c:v>9.7799999999999994</c:v>
                </c:pt>
              </c:numCache>
            </c:numRef>
          </c:val>
          <c:smooth val="0"/>
        </c:ser>
        <c:dLbls>
          <c:showLegendKey val="0"/>
          <c:showVal val="0"/>
          <c:showCatName val="0"/>
          <c:showSerName val="0"/>
          <c:showPercent val="0"/>
          <c:showBubbleSize val="0"/>
        </c:dLbls>
        <c:marker val="1"/>
        <c:smooth val="0"/>
        <c:axId val="198460160"/>
        <c:axId val="198461696"/>
      </c:lineChart>
      <c:catAx>
        <c:axId val="198460160"/>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461696"/>
        <c:crosses val="autoZero"/>
        <c:auto val="1"/>
        <c:lblAlgn val="ctr"/>
        <c:lblOffset val="100"/>
        <c:noMultiLvlLbl val="0"/>
      </c:catAx>
      <c:valAx>
        <c:axId val="19846169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460160"/>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力量!$A$2</c:f>
              <c:strCache>
                <c:ptCount val="1"/>
                <c:pt idx="0">
                  <c:v>城男</c:v>
                </c:pt>
              </c:strCache>
            </c:strRef>
          </c:tx>
          <c:cat>
            <c:numRef>
              <c:f>力量!$B$1:$G$1</c:f>
              <c:numCache>
                <c:formatCode>@</c:formatCode>
                <c:ptCount val="6"/>
                <c:pt idx="0">
                  <c:v>1985</c:v>
                </c:pt>
                <c:pt idx="1">
                  <c:v>1995</c:v>
                </c:pt>
                <c:pt idx="2">
                  <c:v>2000</c:v>
                </c:pt>
                <c:pt idx="3">
                  <c:v>2005</c:v>
                </c:pt>
                <c:pt idx="4">
                  <c:v>2010</c:v>
                </c:pt>
                <c:pt idx="5">
                  <c:v>2014</c:v>
                </c:pt>
              </c:numCache>
            </c:numRef>
          </c:cat>
          <c:val>
            <c:numRef>
              <c:f>力量!$B$2:$G$2</c:f>
              <c:numCache>
                <c:formatCode>General</c:formatCode>
                <c:ptCount val="6"/>
                <c:pt idx="0">
                  <c:v>7.5</c:v>
                </c:pt>
                <c:pt idx="1">
                  <c:v>6.86</c:v>
                </c:pt>
                <c:pt idx="2">
                  <c:v>5.03</c:v>
                </c:pt>
                <c:pt idx="3">
                  <c:v>2.44</c:v>
                </c:pt>
                <c:pt idx="4">
                  <c:v>3.71</c:v>
                </c:pt>
                <c:pt idx="5">
                  <c:v>3.09</c:v>
                </c:pt>
              </c:numCache>
            </c:numRef>
          </c:val>
          <c:smooth val="0"/>
        </c:ser>
        <c:ser>
          <c:idx val="1"/>
          <c:order val="1"/>
          <c:tx>
            <c:strRef>
              <c:f>力量!$A$3</c:f>
              <c:strCache>
                <c:ptCount val="1"/>
                <c:pt idx="0">
                  <c:v>乡男</c:v>
                </c:pt>
              </c:strCache>
            </c:strRef>
          </c:tx>
          <c:cat>
            <c:numRef>
              <c:f>力量!$B$1:$G$1</c:f>
              <c:numCache>
                <c:formatCode>@</c:formatCode>
                <c:ptCount val="6"/>
                <c:pt idx="0">
                  <c:v>1985</c:v>
                </c:pt>
                <c:pt idx="1">
                  <c:v>1995</c:v>
                </c:pt>
                <c:pt idx="2">
                  <c:v>2000</c:v>
                </c:pt>
                <c:pt idx="3">
                  <c:v>2005</c:v>
                </c:pt>
                <c:pt idx="4">
                  <c:v>2010</c:v>
                </c:pt>
                <c:pt idx="5">
                  <c:v>2014</c:v>
                </c:pt>
              </c:numCache>
            </c:numRef>
          </c:cat>
          <c:val>
            <c:numRef>
              <c:f>力量!$B$3:$G$3</c:f>
              <c:numCache>
                <c:formatCode>General</c:formatCode>
                <c:ptCount val="6"/>
                <c:pt idx="0">
                  <c:v>7.4</c:v>
                </c:pt>
                <c:pt idx="1">
                  <c:v>7.96</c:v>
                </c:pt>
                <c:pt idx="2">
                  <c:v>5.93</c:v>
                </c:pt>
                <c:pt idx="3">
                  <c:v>3.55</c:v>
                </c:pt>
                <c:pt idx="4">
                  <c:v>4.78</c:v>
                </c:pt>
                <c:pt idx="5">
                  <c:v>4.87</c:v>
                </c:pt>
              </c:numCache>
            </c:numRef>
          </c:val>
          <c:smooth val="0"/>
        </c:ser>
        <c:dLbls>
          <c:showLegendKey val="0"/>
          <c:showVal val="0"/>
          <c:showCatName val="0"/>
          <c:showSerName val="0"/>
          <c:showPercent val="0"/>
          <c:showBubbleSize val="0"/>
        </c:dLbls>
        <c:marker val="1"/>
        <c:smooth val="0"/>
        <c:axId val="198496256"/>
        <c:axId val="198497792"/>
      </c:lineChart>
      <c:catAx>
        <c:axId val="198496256"/>
        <c:scaling>
          <c:orientation val="minMax"/>
        </c:scaling>
        <c:delete val="0"/>
        <c:axPos val="b"/>
        <c:numFmt formatCode="@"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497792"/>
        <c:crosses val="autoZero"/>
        <c:auto val="1"/>
        <c:lblAlgn val="ctr"/>
        <c:lblOffset val="100"/>
        <c:noMultiLvlLbl val="0"/>
      </c:catAx>
      <c:valAx>
        <c:axId val="19849779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98496256"/>
        <c:crosses val="autoZero"/>
        <c:crossBetween val="between"/>
      </c:valAx>
    </c:plotArea>
    <c:legend>
      <c:legendPos val="r"/>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72CF336B-E1B3-4341-8BDE-BD23681024FF}" type="datetimeFigureOut">
              <a:rPr lang="zh-CN" altLang="en-US" smtClean="0"/>
              <a:t>2019/10/8</a:t>
            </a:fld>
            <a:endParaRPr lang="zh-CN" altLang="en-US"/>
          </a:p>
        </p:txBody>
      </p:sp>
      <p:sp>
        <p:nvSpPr>
          <p:cNvPr id="4" name="页脚占位符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D093C080-56C4-4CF7-9CCD-77F8E9256054}" type="slidenum">
              <a:rPr lang="zh-CN" altLang="en-US" smtClean="0"/>
              <a:t>‹#›</a:t>
            </a:fld>
            <a:endParaRPr lang="zh-CN" altLang="en-US"/>
          </a:p>
        </p:txBody>
      </p:sp>
    </p:spTree>
    <p:extLst>
      <p:ext uri="{BB962C8B-B14F-4D97-AF65-F5344CB8AC3E}">
        <p14:creationId xmlns:p14="http://schemas.microsoft.com/office/powerpoint/2010/main" val="4144413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C662882-C787-4328-B7CA-7C42C6874A1F}" type="datetimeFigureOut">
              <a:rPr lang="zh-CN" altLang="en-US" smtClean="0"/>
              <a:t>2019/10/8</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0A0D63C-272F-4AC9-8E09-E962669D2D4C}" type="slidenum">
              <a:rPr lang="zh-CN" altLang="en-US" smtClean="0"/>
              <a:t>‹#›</a:t>
            </a:fld>
            <a:endParaRPr lang="zh-CN" altLang="en-US"/>
          </a:p>
        </p:txBody>
      </p:sp>
    </p:spTree>
    <p:extLst>
      <p:ext uri="{BB962C8B-B14F-4D97-AF65-F5344CB8AC3E}">
        <p14:creationId xmlns:p14="http://schemas.microsoft.com/office/powerpoint/2010/main" val="82883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0A0D63C-272F-4AC9-8E09-E962669D2D4C}" type="slidenum">
              <a:rPr lang="zh-CN" altLang="en-US" smtClean="0"/>
              <a:t>16</a:t>
            </a:fld>
            <a:endParaRPr lang="zh-CN" altLang="en-US"/>
          </a:p>
        </p:txBody>
      </p:sp>
    </p:spTree>
    <p:extLst>
      <p:ext uri="{BB962C8B-B14F-4D97-AF65-F5344CB8AC3E}">
        <p14:creationId xmlns:p14="http://schemas.microsoft.com/office/powerpoint/2010/main" val="14254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0A0D63C-272F-4AC9-8E09-E962669D2D4C}" type="slidenum">
              <a:rPr lang="zh-CN" altLang="en-US" smtClean="0"/>
              <a:t>37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0A0D63C-272F-4AC9-8E09-E962669D2D4C}"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ln>
        </p:spPr>
      </p:sp>
      <p:sp>
        <p:nvSpPr>
          <p:cNvPr id="90115" name="备注占位符 2"/>
          <p:cNvSpPr>
            <a:spLocks noGrp="1"/>
          </p:cNvSpPr>
          <p:nvPr>
            <p:ph type="body" idx="1"/>
          </p:nvPr>
        </p:nvSpPr>
        <p:spPr bwMode="auto">
          <a:noFill/>
        </p:spPr>
        <p:txBody>
          <a:bodyPr wrap="square" numCol="1" anchor="t" anchorCtr="0" compatLnSpc="1"/>
          <a:lstStyle/>
          <a:p>
            <a:endParaRPr lang="zh-CN" altLang="en-US" dirty="0" smtClean="0"/>
          </a:p>
        </p:txBody>
      </p:sp>
      <p:sp>
        <p:nvSpPr>
          <p:cNvPr id="90116" name="灯片编号占位符 3"/>
          <p:cNvSpPr>
            <a:spLocks noGrp="1"/>
          </p:cNvSpPr>
          <p:nvPr>
            <p:ph type="sldNum" sz="quarter" idx="5"/>
          </p:nvPr>
        </p:nvSpPr>
        <p:spPr bwMode="auto">
          <a:noFill/>
          <a:ln>
            <a:miter lim="800000"/>
          </a:ln>
        </p:spPr>
        <p:txBody>
          <a:bodyPr wrap="square" numCol="1" anchorCtr="0" compatLnSpc="1"/>
          <a:lstStyle/>
          <a:p>
            <a:fld id="{69336CA6-6382-4D3F-AD53-01E9971021D2}" type="slidenum">
              <a:rPr lang="zh-CN" altLang="en-US" smtClean="0"/>
              <a:t>41</a:t>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0A0D63C-272F-4AC9-8E09-E962669D2D4C}" type="slidenum">
              <a:rPr lang="zh-CN" altLang="en-US" smtClean="0"/>
              <a:t>47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bwMode="auto">
          <a:noFill/>
          <a:ln>
            <a:solidFill>
              <a:srgbClr val="000000"/>
            </a:solidFill>
            <a:miter lim="800000"/>
          </a:ln>
        </p:spPr>
      </p:sp>
      <p:sp>
        <p:nvSpPr>
          <p:cNvPr id="2969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969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C8BF0CE-8F25-459C-99C4-0EFF0BA0F141}" type="slidenum">
              <a:rPr lang="zh-CN" altLang="en-US"/>
              <a:t>90</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ln>
        </p:spPr>
      </p:sp>
      <p:sp>
        <p:nvSpPr>
          <p:cNvPr id="76803"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ln>
        </p:spPr>
      </p:sp>
      <p:sp>
        <p:nvSpPr>
          <p:cNvPr id="77827"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p:sp>
      <p:sp>
        <p:nvSpPr>
          <p:cNvPr id="33795" name="备注占位符 2"/>
          <p:cNvSpPr>
            <a:spLocks noGrp="1"/>
          </p:cNvSpPr>
          <p:nvPr>
            <p:ph type="body" idx="1"/>
          </p:nvPr>
        </p:nvSpPr>
        <p:spPr>
          <a:noFill/>
        </p:spPr>
        <p:txBody>
          <a:bodyPr/>
          <a:lstStyle/>
          <a:p>
            <a:r>
              <a:rPr lang="en-US" altLang="zh-CN" dirty="0" smtClean="0"/>
              <a:t>A</a:t>
            </a:r>
            <a:r>
              <a:rPr lang="zh-CN" altLang="en-US" dirty="0" smtClean="0"/>
              <a:t>是英文</a:t>
            </a:r>
            <a:r>
              <a:rPr lang="en-US" altLang="zh-CN" dirty="0" smtClean="0"/>
              <a:t>Abstinence(</a:t>
            </a:r>
            <a:r>
              <a:rPr lang="zh-CN" altLang="en-US" dirty="0" smtClean="0"/>
              <a:t>禁欲</a:t>
            </a:r>
            <a:r>
              <a:rPr lang="en-US" altLang="zh-CN" dirty="0" smtClean="0"/>
              <a:t>)</a:t>
            </a:r>
            <a:r>
              <a:rPr lang="zh-CN" altLang="en-US" dirty="0" smtClean="0"/>
              <a:t>的第一个字母，这也就是说，如果人不进行性活动，感染性病、艾滋病的危险就大大降低了。青少年只有掌握了预防性病、艾滋病的知识，学会调节性冲动，遵守社会性道德规范，才能避免轻率地卷入危险的性活动，给自己和他人造成危害。</a:t>
            </a:r>
            <a:endParaRPr lang="en-US" altLang="zh-CN" dirty="0" smtClean="0"/>
          </a:p>
          <a:p>
            <a:r>
              <a:rPr lang="en-US" altLang="zh-CN" dirty="0" smtClean="0"/>
              <a:t>B</a:t>
            </a:r>
            <a:r>
              <a:rPr lang="zh-CN" altLang="en-US" dirty="0" smtClean="0"/>
              <a:t>是英文</a:t>
            </a:r>
            <a:r>
              <a:rPr lang="en-US" altLang="zh-CN" dirty="0" smtClean="0"/>
              <a:t>Be faithful(</a:t>
            </a:r>
            <a:r>
              <a:rPr lang="zh-CN" altLang="en-US" dirty="0" smtClean="0"/>
              <a:t>做忠诚的人</a:t>
            </a:r>
            <a:r>
              <a:rPr lang="en-US" altLang="zh-CN" dirty="0" smtClean="0"/>
              <a:t>)</a:t>
            </a:r>
            <a:r>
              <a:rPr lang="zh-CN" altLang="en-US" dirty="0" smtClean="0"/>
              <a:t>的第一个字母，意思是对不能禁欲的人，要做到夫妻双方或有性伙伴关系的双方相互忠诚。与多人发生性行为是性病、艾滋病传播的重要途径，因为，性活动中接触的人越多，遇到有病的人的危险就越大。</a:t>
            </a:r>
            <a:endParaRPr lang="en-US" altLang="zh-CN" dirty="0" smtClean="0"/>
          </a:p>
          <a:p>
            <a:r>
              <a:rPr lang="zh-CN" altLang="en-US" dirty="0" smtClean="0"/>
              <a:t>“</a:t>
            </a:r>
            <a:r>
              <a:rPr lang="en-US" altLang="zh-CN" dirty="0" smtClean="0"/>
              <a:t>C”(</a:t>
            </a:r>
            <a:r>
              <a:rPr lang="zh-CN" altLang="en-US" dirty="0" smtClean="0"/>
              <a:t>英文安全套</a:t>
            </a:r>
            <a:r>
              <a:rPr lang="en-US" altLang="zh-CN" dirty="0" smtClean="0"/>
              <a:t>Condom</a:t>
            </a:r>
            <a:r>
              <a:rPr lang="zh-CN" altLang="en-US" dirty="0" smtClean="0"/>
              <a:t>的第一个字母</a:t>
            </a:r>
            <a:r>
              <a:rPr lang="en-US" altLang="zh-CN" dirty="0" smtClean="0"/>
              <a:t>)</a:t>
            </a:r>
            <a:r>
              <a:rPr lang="zh-CN" altLang="en-US" dirty="0" smtClean="0"/>
              <a:t>告诉我们的是，正确使用安全套也可以减少感染性病、艾滋病的危险。</a:t>
            </a:r>
          </a:p>
          <a:p>
            <a:endParaRPr lang="zh-CN" altLang="en-US" dirty="0" smtClean="0"/>
          </a:p>
        </p:txBody>
      </p:sp>
      <p:sp>
        <p:nvSpPr>
          <p:cNvPr id="33796" name="灯片编号占位符 3"/>
          <p:cNvSpPr>
            <a:spLocks noGrp="1"/>
          </p:cNvSpPr>
          <p:nvPr>
            <p:ph type="sldNum" sz="quarter" idx="5"/>
          </p:nvPr>
        </p:nvSpPr>
        <p:spPr>
          <a:noFill/>
        </p:spPr>
        <p:txBody>
          <a:bodyPr/>
          <a:lstStyle/>
          <a:p>
            <a:fld id="{83968C9C-F016-4D9B-A204-D965925EA54A}" type="slidenum">
              <a:rPr lang="en-US" altLang="zh-CN"/>
              <a:t>115</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1"/>
      </p:bgRef>
    </p:bg>
    <p:spTree>
      <p:nvGrpSpPr>
        <p:cNvPr id="1" name=""/>
        <p:cNvGrpSpPr/>
        <p:nvPr/>
      </p:nvGrpSpPr>
      <p:grpSpPr>
        <a:xfrm>
          <a:off x="0" y="0"/>
          <a:ext cx="0" cy="0"/>
          <a:chOff x="0" y="0"/>
          <a:chExt cx="0" cy="0"/>
        </a:xfrm>
      </p:grpSpPr>
      <p:sp>
        <p:nvSpPr>
          <p:cNvPr id="8" name="标题 7"/>
          <p:cNvSpPr>
            <a:spLocks noGrp="1"/>
          </p:cNvSpPr>
          <p:nvPr>
            <p:ph type="ctrTitle"/>
          </p:nvPr>
        </p:nvSpPr>
        <p:spPr>
          <a:xfrm>
            <a:off x="2286000" y="3124200"/>
            <a:ext cx="6172200" cy="1894362"/>
          </a:xfrm>
        </p:spPr>
        <p:txBody>
          <a:bodyPr/>
          <a:lstStyle>
            <a:lvl1pPr>
              <a:defRPr b="1"/>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bwMode="auto">
          <a:xfrm rot="5400000">
            <a:off x="7764621" y="1174097"/>
            <a:ext cx="2286000" cy="381000"/>
          </a:xfrm>
        </p:spPr>
        <p:txBody>
          <a:bodyPr/>
          <a:lstStyle/>
          <a:p>
            <a:fld id="{B6D0CC69-0973-4E94-8E9B-8FC7CB11F7CC}" type="datetimeFigureOut">
              <a:rPr lang="zh-CN" altLang="en-US" smtClean="0"/>
              <a:t>2019/10/8</a:t>
            </a:fld>
            <a:endParaRPr lang="zh-CN" altLang="en-US"/>
          </a:p>
        </p:txBody>
      </p:sp>
      <p:sp>
        <p:nvSpPr>
          <p:cNvPr id="17" name="页脚占位符 16"/>
          <p:cNvSpPr>
            <a:spLocks noGrp="1"/>
          </p:cNvSpPr>
          <p:nvPr>
            <p:ph type="ftr" sz="quarter" idx="11"/>
          </p:nvPr>
        </p:nvSpPr>
        <p:spPr bwMode="auto">
          <a:xfrm rot="5400000">
            <a:off x="7077269" y="4181669"/>
            <a:ext cx="3657600" cy="384048"/>
          </a:xfrm>
        </p:spPr>
        <p:txBody>
          <a:bodyPr/>
          <a:lstStyle/>
          <a:p>
            <a:endParaRPr lang="zh-CN"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接连接符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接连接符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接连接符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接连接符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接连接符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接连接符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椭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椭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椭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椭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椭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灯片编号占位符 28"/>
          <p:cNvSpPr>
            <a:spLocks noGrp="1"/>
          </p:cNvSpPr>
          <p:nvPr>
            <p:ph type="sldNum" sz="quarter" idx="12"/>
          </p:nvPr>
        </p:nvSpPr>
        <p:spPr bwMode="auto">
          <a:xfrm>
            <a:off x="1325544" y="4928702"/>
            <a:ext cx="609600" cy="517524"/>
          </a:xfrm>
        </p:spPr>
        <p:txBody>
          <a:bodyPr/>
          <a:lstStyle/>
          <a:p>
            <a:fld id="{511208BA-D538-48C7-923E-150A44808662}"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6D0CC69-0973-4E94-8E9B-8FC7CB11F7CC}" type="datetimeFigureOut">
              <a:rPr lang="zh-CN" altLang="en-US" smtClean="0"/>
              <a:t>2019/10/8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1208BA-D538-48C7-923E-150A4480866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1676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6D0CC69-0973-4E94-8E9B-8FC7CB11F7CC}" type="datetimeFigureOut">
              <a:rPr lang="zh-CN" altLang="en-US" smtClean="0"/>
              <a:t>2019/10/8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1208BA-D538-48C7-923E-150A4480866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pPr>
              <a:defRPr/>
            </a:pPr>
            <a:fld id="{54D1D99D-1A0E-4D40-BA26-57099D0AA9DE}" type="slidenum">
              <a:rPr lang="en-US" altLang="zh-CN"/>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79425" y="274638"/>
            <a:ext cx="7445375" cy="63976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143000"/>
            <a:ext cx="4038600" cy="4983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00600" y="1143000"/>
            <a:ext cx="4038600" cy="4983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页脚占位符 4"/>
          <p:cNvSpPr>
            <a:spLocks noGrp="1"/>
          </p:cNvSpPr>
          <p:nvPr>
            <p:ph type="ftr" sz="quarter" idx="10"/>
          </p:nvPr>
        </p:nvSpPr>
        <p:spPr>
          <a:xfrm>
            <a:off x="5943600" y="6429375"/>
            <a:ext cx="2895600" cy="292100"/>
          </a:xfrm>
        </p:spPr>
        <p:txBody>
          <a:bodyPr/>
          <a:lstStyle>
            <a:lvl1pPr>
              <a:defRPr/>
            </a:lvl1pPr>
          </a:lstStyle>
          <a:p>
            <a:pPr>
              <a:defRPr/>
            </a:pPr>
            <a:endParaRPr lang="zh-CN" altLang="en-US"/>
          </a:p>
        </p:txBody>
      </p:sp>
      <p:sp>
        <p:nvSpPr>
          <p:cNvPr id="6" name="灯片编号占位符 5"/>
          <p:cNvSpPr>
            <a:spLocks noGrp="1"/>
          </p:cNvSpPr>
          <p:nvPr>
            <p:ph type="sldNum" sz="quarter" idx="11"/>
          </p:nvPr>
        </p:nvSpPr>
        <p:spPr>
          <a:xfrm>
            <a:off x="3886200" y="6423025"/>
            <a:ext cx="1371600" cy="320675"/>
          </a:xfrm>
        </p:spPr>
        <p:txBody>
          <a:bodyPr/>
          <a:lstStyle>
            <a:lvl1pPr>
              <a:defRPr/>
            </a:lvl1pPr>
          </a:lstStyle>
          <a:p>
            <a:pPr>
              <a:defRPr/>
            </a:pPr>
            <a:fld id="{2D5952F6-63C2-4349-BA8F-91330AB440CD}"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EA72142-3460-41C2-834B-BED13B7CD766}" type="datetimeFigureOut">
              <a:rPr lang="zh-CN" altLang="en-US"/>
              <a:t>2019/10/8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BDA8274-C1FA-44D8-98EC-C6C399E5EB98}" type="slidenum">
              <a:rPr lang="zh-CN" altLang="en-US"/>
              <a:t>‹#›</a:t>
            </a:fld>
            <a:endParaRPr lang="zh-CN" altLang="en-US"/>
          </a:p>
        </p:txBody>
      </p:sp>
    </p:spTree>
  </p:cSld>
  <p:clrMapOvr>
    <a:masterClrMapping/>
  </p:clrMapOvr>
  <p:transition advTm="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4F75A9C1-CC97-4753-BFC1-F43CB9EEFD91}" type="datetime1">
              <a:rPr lang="zh-CN" altLang="en-US"/>
              <a:t>2019/10/8</a:t>
            </a:fld>
            <a:endParaRPr lang="zh-CN" altLang="en-US" sz="1800"/>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8CACA64A-284F-4F25-B5D3-7A91EAD63DE0}" type="slidenum">
              <a:rPr lang="zh-CN" altLang="en-US"/>
              <a:t>‹#›</a:t>
            </a:fld>
            <a:endParaRPr lang="zh-CN" altLang="en-US" sz="1800"/>
          </a:p>
        </p:txBody>
      </p:sp>
    </p:spTree>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8" name="内容占位符 7"/>
          <p:cNvSpPr>
            <a:spLocks noGrp="1"/>
          </p:cNvSpPr>
          <p:nvPr>
            <p:ph sz="quarter" idx="1"/>
          </p:nvPr>
        </p:nvSpPr>
        <p:spPr>
          <a:xfrm>
            <a:off x="457200" y="1600200"/>
            <a:ext cx="7467600" cy="4873752"/>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4"/>
          </p:nvPr>
        </p:nvSpPr>
        <p:spPr/>
        <p:txBody>
          <a:bodyPr rtlCol="0"/>
          <a:lstStyle/>
          <a:p>
            <a:fld id="{B6D0CC69-0973-4E94-8E9B-8FC7CB11F7CC}" type="datetimeFigureOut">
              <a:rPr lang="zh-CN" altLang="en-US" smtClean="0"/>
              <a:t>2019/10/8</a:t>
            </a:fld>
            <a:endParaRPr lang="zh-CN" altLang="en-US"/>
          </a:p>
        </p:txBody>
      </p:sp>
      <p:sp>
        <p:nvSpPr>
          <p:cNvPr id="9" name="灯片编号占位符 8"/>
          <p:cNvSpPr>
            <a:spLocks noGrp="1"/>
          </p:cNvSpPr>
          <p:nvPr>
            <p:ph type="sldNum" sz="quarter" idx="15"/>
          </p:nvPr>
        </p:nvSpPr>
        <p:spPr/>
        <p:txBody>
          <a:bodyPr rtlCol="0"/>
          <a:lstStyle/>
          <a:p>
            <a:fld id="{511208BA-D538-48C7-923E-150A44808662}" type="slidenum">
              <a:rPr lang="zh-CN" altLang="en-US" smtClean="0"/>
              <a:t>‹#›</a:t>
            </a:fld>
            <a:endParaRPr lang="zh-CN" altLang="en-US"/>
          </a:p>
        </p:txBody>
      </p:sp>
      <p:sp>
        <p:nvSpPr>
          <p:cNvPr id="10" name="页脚占位符 9"/>
          <p:cNvSpPr>
            <a:spLocks noGrp="1"/>
          </p:cNvSpPr>
          <p:nvPr>
            <p:ph type="ftr" sz="quarter" idx="16"/>
          </p:nvPr>
        </p:nvSpPr>
        <p:spPr/>
        <p:txBody>
          <a:bodyPr rtlCol="0"/>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2286000" y="2895600"/>
            <a:ext cx="6172200" cy="2053590"/>
          </a:xfrm>
        </p:spPr>
        <p:txBody>
          <a:bodyPr/>
          <a:lstStyle>
            <a:lvl1pPr algn="l">
              <a:buNone/>
              <a:defRPr sz="3000" b="1" cap="small"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bwMode="auto">
          <a:xfrm rot="5400000">
            <a:off x="7763256" y="1170432"/>
            <a:ext cx="2286000" cy="381000"/>
          </a:xfrm>
        </p:spPr>
        <p:txBody>
          <a:bodyPr/>
          <a:lstStyle/>
          <a:p>
            <a:fld id="{B6D0CC69-0973-4E94-8E9B-8FC7CB11F7CC}" type="datetimeFigureOut">
              <a:rPr lang="zh-CN" altLang="en-US" smtClean="0"/>
              <a:t>2019/10/8</a:t>
            </a:fld>
            <a:endParaRPr lang="zh-CN" altLang="en-US"/>
          </a:p>
        </p:txBody>
      </p:sp>
      <p:sp>
        <p:nvSpPr>
          <p:cNvPr id="5" name="页脚占位符 4"/>
          <p:cNvSpPr>
            <a:spLocks noGrp="1"/>
          </p:cNvSpPr>
          <p:nvPr>
            <p:ph type="ftr" sz="quarter" idx="11"/>
          </p:nvPr>
        </p:nvSpPr>
        <p:spPr bwMode="auto">
          <a:xfrm rot="5400000">
            <a:off x="7077456" y="4178808"/>
            <a:ext cx="3657600" cy="384048"/>
          </a:xfrm>
        </p:spPr>
        <p:txBody>
          <a:bodyPr/>
          <a:lstStyle/>
          <a:p>
            <a:endParaRPr lang="zh-CN"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接连接符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接连接符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接连接符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接连接符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接连接符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椭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椭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椭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椭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椭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接连接符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灯片编号占位符 5"/>
          <p:cNvSpPr>
            <a:spLocks noGrp="1"/>
          </p:cNvSpPr>
          <p:nvPr>
            <p:ph type="sldNum" sz="quarter" idx="12"/>
          </p:nvPr>
        </p:nvSpPr>
        <p:spPr bwMode="auto">
          <a:xfrm>
            <a:off x="1340616" y="4928702"/>
            <a:ext cx="609600" cy="517524"/>
          </a:xfrm>
        </p:spPr>
        <p:txBody>
          <a:bodyPr/>
          <a:lstStyle/>
          <a:p>
            <a:fld id="{511208BA-D538-48C7-923E-150A44808662}"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B6D0CC69-0973-4E94-8E9B-8FC7CB11F7CC}" type="datetimeFigureOut">
              <a:rPr lang="zh-CN" altLang="en-US" smtClean="0"/>
              <a:t>2019/10/8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1208BA-D538-48C7-923E-150A44808662}" type="slidenum">
              <a:rPr lang="zh-CN" altLang="en-US" smtClean="0"/>
              <a:t>‹#›</a:t>
            </a:fld>
            <a:endParaRPr lang="zh-CN" altLang="en-US"/>
          </a:p>
        </p:txBody>
      </p:sp>
      <p:sp>
        <p:nvSpPr>
          <p:cNvPr id="9" name="内容占位符 8"/>
          <p:cNvSpPr>
            <a:spLocks noGrp="1"/>
          </p:cNvSpPr>
          <p:nvPr>
            <p:ph sz="quarter" idx="1"/>
          </p:nvPr>
        </p:nvSpPr>
        <p:spPr>
          <a:xfrm>
            <a:off x="457200" y="1600200"/>
            <a:ext cx="36576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270248" y="1600200"/>
            <a:ext cx="36576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7543800" cy="1143000"/>
          </a:xfrm>
        </p:spPr>
        <p:txBody>
          <a:bodyPr anchor="b"/>
          <a:lstStyle>
            <a:lvl1pPr>
              <a:defRPr/>
            </a:lvl1pPr>
          </a:lstStyle>
          <a:p>
            <a:r>
              <a:rPr kumimoji="0" lang="zh-CN" altLang="en-US" smtClean="0"/>
              <a:t>单击此处编辑母版标题样式</a:t>
            </a:r>
            <a:endParaRPr kumimoji="0" lang="en-US"/>
          </a:p>
        </p:txBody>
      </p:sp>
      <p:sp>
        <p:nvSpPr>
          <p:cNvPr id="7" name="日期占位符 6"/>
          <p:cNvSpPr>
            <a:spLocks noGrp="1"/>
          </p:cNvSpPr>
          <p:nvPr>
            <p:ph type="dt" sz="half" idx="10"/>
          </p:nvPr>
        </p:nvSpPr>
        <p:spPr/>
        <p:txBody>
          <a:bodyPr/>
          <a:lstStyle/>
          <a:p>
            <a:fld id="{B6D0CC69-0973-4E94-8E9B-8FC7CB11F7CC}" type="datetimeFigureOut">
              <a:rPr lang="zh-CN" altLang="en-US" smtClean="0"/>
              <a:t>2019/10/8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1208BA-D538-48C7-923E-150A44808662}" type="slidenum">
              <a:rPr lang="zh-CN" altLang="en-US" smtClean="0"/>
              <a:t>‹#›</a:t>
            </a:fld>
            <a:endParaRPr lang="zh-CN" altLang="en-US"/>
          </a:p>
        </p:txBody>
      </p:sp>
      <p:sp>
        <p:nvSpPr>
          <p:cNvPr id="11" name="内容占位符 10"/>
          <p:cNvSpPr>
            <a:spLocks noGrp="1"/>
          </p:cNvSpPr>
          <p:nvPr>
            <p:ph sz="quarter" idx="2"/>
          </p:nvPr>
        </p:nvSpPr>
        <p:spPr>
          <a:xfrm>
            <a:off x="457200" y="2362200"/>
            <a:ext cx="3657600" cy="38862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371975" y="2362200"/>
            <a:ext cx="3657600" cy="38862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2" name="文本占位符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4" name="文本占位符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6" name="日期占位符 5"/>
          <p:cNvSpPr>
            <a:spLocks noGrp="1"/>
          </p:cNvSpPr>
          <p:nvPr>
            <p:ph type="dt" sz="half" idx="10"/>
          </p:nvPr>
        </p:nvSpPr>
        <p:spPr/>
        <p:txBody>
          <a:bodyPr rtlCol="0"/>
          <a:lstStyle/>
          <a:p>
            <a:fld id="{B6D0CC69-0973-4E94-8E9B-8FC7CB11F7CC}" type="datetimeFigureOut">
              <a:rPr lang="zh-CN" altLang="en-US" smtClean="0"/>
              <a:t>2019/10/8</a:t>
            </a:fld>
            <a:endParaRPr lang="zh-CN" altLang="en-US"/>
          </a:p>
        </p:txBody>
      </p:sp>
      <p:sp>
        <p:nvSpPr>
          <p:cNvPr id="7" name="灯片编号占位符 6"/>
          <p:cNvSpPr>
            <a:spLocks noGrp="1"/>
          </p:cNvSpPr>
          <p:nvPr>
            <p:ph type="sldNum" sz="quarter" idx="11"/>
          </p:nvPr>
        </p:nvSpPr>
        <p:spPr/>
        <p:txBody>
          <a:bodyPr rtlCol="0"/>
          <a:lstStyle/>
          <a:p>
            <a:fld id="{511208BA-D538-48C7-923E-150A44808662}" type="slidenum">
              <a:rPr lang="zh-CN" altLang="en-US" smtClean="0"/>
              <a:t>‹#›</a:t>
            </a:fld>
            <a:endParaRPr lang="zh-CN" altLang="en-US"/>
          </a:p>
        </p:txBody>
      </p:sp>
      <p:sp>
        <p:nvSpPr>
          <p:cNvPr id="8" name="页脚占位符 7"/>
          <p:cNvSpPr>
            <a:spLocks noGrp="1"/>
          </p:cNvSpPr>
          <p:nvPr>
            <p:ph type="ftr" sz="quarter" idx="12"/>
          </p:nvPr>
        </p:nvSpPr>
        <p:spPr/>
        <p:txBody>
          <a:bodyPr rtlCol="0"/>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D0CC69-0973-4E94-8E9B-8FC7CB11F7CC}" type="datetimeFigureOut">
              <a:rPr lang="zh-CN" altLang="en-US" smtClean="0"/>
              <a:t>2019/10/8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1208BA-D538-48C7-923E-150A4480866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1">
        <a:schemeClr val="bg1"/>
      </p:bgRef>
    </p:bg>
    <p:spTree>
      <p:nvGrpSpPr>
        <p:cNvPr id="1" name=""/>
        <p:cNvGrpSpPr/>
        <p:nvPr/>
      </p:nvGrpSpPr>
      <p:grpSpPr>
        <a:xfrm>
          <a:off x="0" y="0"/>
          <a:ext cx="0" cy="0"/>
          <a:chOff x="0" y="0"/>
          <a:chExt cx="0" cy="0"/>
        </a:xfrm>
      </p:grpSpPr>
      <p:sp>
        <p:nvSpPr>
          <p:cNvPr id="10" name="直接连接符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标题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8" name="直接连接符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接连接符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接连接符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接连接符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椭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内容占位符 17"/>
          <p:cNvSpPr>
            <a:spLocks noGrp="1"/>
          </p:cNvSpPr>
          <p:nvPr>
            <p:ph sz="quarter" idx="1"/>
          </p:nvPr>
        </p:nvSpPr>
        <p:spPr>
          <a:xfrm>
            <a:off x="304800" y="274320"/>
            <a:ext cx="5638800" cy="6327648"/>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1" name="日期占位符 20"/>
          <p:cNvSpPr>
            <a:spLocks noGrp="1"/>
          </p:cNvSpPr>
          <p:nvPr>
            <p:ph type="dt" sz="half" idx="14"/>
          </p:nvPr>
        </p:nvSpPr>
        <p:spPr/>
        <p:txBody>
          <a:bodyPr rtlCol="0"/>
          <a:lstStyle/>
          <a:p>
            <a:fld id="{B6D0CC69-0973-4E94-8E9B-8FC7CB11F7CC}" type="datetimeFigureOut">
              <a:rPr lang="zh-CN" altLang="en-US" smtClean="0"/>
              <a:t>2019/10/8</a:t>
            </a:fld>
            <a:endParaRPr lang="zh-CN" altLang="en-US"/>
          </a:p>
        </p:txBody>
      </p:sp>
      <p:sp>
        <p:nvSpPr>
          <p:cNvPr id="22" name="灯片编号占位符 21"/>
          <p:cNvSpPr>
            <a:spLocks noGrp="1"/>
          </p:cNvSpPr>
          <p:nvPr>
            <p:ph type="sldNum" sz="quarter" idx="15"/>
          </p:nvPr>
        </p:nvSpPr>
        <p:spPr/>
        <p:txBody>
          <a:bodyPr rtlCol="0"/>
          <a:lstStyle/>
          <a:p>
            <a:fld id="{511208BA-D538-48C7-923E-150A44808662}" type="slidenum">
              <a:rPr lang="zh-CN" altLang="en-US" smtClean="0"/>
              <a:t>‹#›</a:t>
            </a:fld>
            <a:endParaRPr lang="zh-CN" altLang="en-US"/>
          </a:p>
        </p:txBody>
      </p:sp>
      <p:sp>
        <p:nvSpPr>
          <p:cNvPr id="23" name="页脚占位符 22"/>
          <p:cNvSpPr>
            <a:spLocks noGrp="1"/>
          </p:cNvSpPr>
          <p:nvPr>
            <p:ph type="ftr" sz="quarter" idx="16"/>
          </p:nvPr>
        </p:nvSpPr>
        <p:spPr/>
        <p:txBody>
          <a:bodyPr rtlCol="0"/>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直接连接符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椭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标题 1"/>
          <p:cNvSpPr>
            <a:spLocks noGrp="1"/>
          </p:cNvSpPr>
          <p:nvPr>
            <p:ph type="title"/>
          </p:nvPr>
        </p:nvSpPr>
        <p:spPr>
          <a:xfrm rot="5400000">
            <a:off x="3350133" y="3200400"/>
            <a:ext cx="6309360" cy="457200"/>
          </a:xfrm>
        </p:spPr>
        <p:txBody>
          <a:bodyPr anchor="b"/>
          <a:lstStyle>
            <a:lvl1pPr algn="l">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CN" altLang="en-US" smtClean="0"/>
              <a:t>单击图标添加图片</a:t>
            </a:r>
            <a:endParaRPr kumimoji="0" lang="en-US" dirty="0"/>
          </a:p>
        </p:txBody>
      </p:sp>
      <p:sp>
        <p:nvSpPr>
          <p:cNvPr id="4" name="文本占位符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10" name="直接连接符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接连接符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接连接符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接连接符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占位符 16"/>
          <p:cNvSpPr>
            <a:spLocks noGrp="1"/>
          </p:cNvSpPr>
          <p:nvPr>
            <p:ph type="dt" sz="half" idx="10"/>
          </p:nvPr>
        </p:nvSpPr>
        <p:spPr/>
        <p:txBody>
          <a:bodyPr rtlCol="0"/>
          <a:lstStyle/>
          <a:p>
            <a:fld id="{B6D0CC69-0973-4E94-8E9B-8FC7CB11F7CC}" type="datetimeFigureOut">
              <a:rPr lang="zh-CN" altLang="en-US" smtClean="0"/>
              <a:t>2019/10/8</a:t>
            </a:fld>
            <a:endParaRPr lang="zh-CN" altLang="en-US"/>
          </a:p>
        </p:txBody>
      </p:sp>
      <p:sp>
        <p:nvSpPr>
          <p:cNvPr id="18" name="灯片编号占位符 17"/>
          <p:cNvSpPr>
            <a:spLocks noGrp="1"/>
          </p:cNvSpPr>
          <p:nvPr>
            <p:ph type="sldNum" sz="quarter" idx="11"/>
          </p:nvPr>
        </p:nvSpPr>
        <p:spPr/>
        <p:txBody>
          <a:bodyPr rtlCol="0"/>
          <a:lstStyle/>
          <a:p>
            <a:fld id="{511208BA-D538-48C7-923E-150A44808662}" type="slidenum">
              <a:rPr lang="zh-CN" altLang="en-US" smtClean="0"/>
              <a:t>‹#›</a:t>
            </a:fld>
            <a:endParaRPr lang="zh-CN" altLang="en-US"/>
          </a:p>
        </p:txBody>
      </p:sp>
      <p:sp>
        <p:nvSpPr>
          <p:cNvPr id="21" name="页脚占位符 20"/>
          <p:cNvSpPr>
            <a:spLocks noGrp="1"/>
          </p:cNvSpPr>
          <p:nvPr>
            <p:ph type="ftr" sz="quarter" idx="12"/>
          </p:nvPr>
        </p:nvSpPr>
        <p:spPr/>
        <p:txBody>
          <a:bodyPr rtlCol="0"/>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接连接符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标题占位符 21"/>
          <p:cNvSpPr>
            <a:spLocks noGrp="1"/>
          </p:cNvSpPr>
          <p:nvPr>
            <p:ph type="title"/>
          </p:nvPr>
        </p:nvSpPr>
        <p:spPr>
          <a:xfrm>
            <a:off x="457200" y="274638"/>
            <a:ext cx="7467600" cy="1143000"/>
          </a:xfrm>
          <a:prstGeom prst="rect">
            <a:avLst/>
          </a:prstGeom>
        </p:spPr>
        <p:txBody>
          <a:bodyPr vert="horz" anchor="b">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6D0CC69-0973-4E94-8E9B-8FC7CB11F7CC}" type="datetimeFigureOut">
              <a:rPr lang="zh-CN" altLang="en-US" smtClean="0"/>
              <a:t>2019/10/8</a:t>
            </a:fld>
            <a:endParaRPr lang="zh-CN" altLang="en-US"/>
          </a:p>
        </p:txBody>
      </p:sp>
      <p:sp>
        <p:nvSpPr>
          <p:cNvPr id="3" name="页脚占位符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CN" altLang="en-US"/>
          </a:p>
        </p:txBody>
      </p:sp>
      <p:sp>
        <p:nvSpPr>
          <p:cNvPr id="7" name="直接连接符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接连接符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接连接符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椭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灯片编号占位符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11208BA-D538-48C7-923E-150A4480866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baike.sogou.com/lemma/ShowInnerLink.htm?lemmaId=661863&amp;ss_c=ssc.citiao.link" TargetMode="External"/><Relationship Id="rId2" Type="http://schemas.openxmlformats.org/officeDocument/2006/relationships/hyperlink" Target="http://baike.sogou.com/lemma/ShowInnerLink.htm?lemmaId=658807"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0"/>
            <a:ext cx="6172200" cy="5018562"/>
          </a:xfrm>
        </p:spPr>
        <p:txBody>
          <a:bodyPr>
            <a:normAutofit/>
          </a:bodyPr>
          <a:lstStyle/>
          <a:p>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en-US" altLang="zh-CN" dirty="0" smtClean="0"/>
              <a:t>         </a:t>
            </a:r>
            <a:r>
              <a:rPr lang="zh-CN" altLang="en-US" sz="4000" dirty="0" smtClean="0"/>
              <a:t>大学生健康教育概论</a:t>
            </a:r>
            <a:br>
              <a:rPr lang="zh-CN" altLang="en-US" sz="4000" dirty="0" smtClean="0"/>
            </a:br>
            <a:r>
              <a:rPr lang="zh-CN" altLang="en-US" sz="4000" dirty="0" smtClean="0"/>
              <a:t/>
            </a:r>
            <a:br>
              <a:rPr lang="zh-CN" altLang="en-US" sz="4000" dirty="0" smtClean="0"/>
            </a:br>
            <a:endParaRPr lang="zh-CN" altLang="en-US" sz="4000" dirty="0"/>
          </a:p>
        </p:txBody>
      </p:sp>
      <p:sp>
        <p:nvSpPr>
          <p:cNvPr id="3" name="副标题 2"/>
          <p:cNvSpPr>
            <a:spLocks noGrp="1"/>
          </p:cNvSpPr>
          <p:nvPr>
            <p:ph type="subTitle" idx="1"/>
          </p:nvPr>
        </p:nvSpPr>
        <p:spPr/>
        <p:txBody>
          <a:bodyPr/>
          <a:lstStyle/>
          <a:p>
            <a:r>
              <a:rPr lang="zh-CN" altLang="en-US" smtClean="0"/>
              <a:t>西安科技大学医院崔晓娜</a:t>
            </a:r>
            <a:endParaRPr lang="en-US" altLang="zh-CN" smtClean="0"/>
          </a:p>
          <a:p>
            <a:r>
              <a:rPr lang="en-US" altLang="zh-CN" smtClean="0"/>
              <a:t>2019.9.10</a:t>
            </a:r>
          </a:p>
          <a:p>
            <a:endParaRPr lang="zh-CN" altLang="en-US" dirty="0"/>
          </a:p>
        </p:txBody>
      </p:sp>
      <p:sp>
        <p:nvSpPr>
          <p:cNvPr id="4" name="矩形 3"/>
          <p:cNvSpPr/>
          <p:nvPr/>
        </p:nvSpPr>
        <p:spPr>
          <a:xfrm>
            <a:off x="2286000" y="2882697"/>
            <a:ext cx="4572000" cy="707886"/>
          </a:xfrm>
          <a:prstGeom prst="rect">
            <a:avLst/>
          </a:prstGeom>
        </p:spPr>
        <p:txBody>
          <a:bodyPr>
            <a:spAutoFit/>
          </a:bodyPr>
          <a:lstStyle/>
          <a:p>
            <a:r>
              <a:rPr lang="zh-CN" altLang="en-US" sz="1100" b="1" dirty="0" smtClean="0">
                <a:ea typeface="楷体_GB2312" pitchFamily="49" charset="-122"/>
              </a:rPr>
              <a:t/>
            </a:r>
            <a:br>
              <a:rPr lang="zh-CN" altLang="en-US" sz="1100" b="1" dirty="0" smtClean="0">
                <a:ea typeface="楷体_GB2312" pitchFamily="49" charset="-122"/>
              </a:rPr>
            </a:br>
            <a:r>
              <a:rPr lang="zh-CN" altLang="en-US" sz="1100" b="1" dirty="0" smtClean="0">
                <a:ea typeface="楷体_GB2312" pitchFamily="49" charset="-122"/>
              </a:rPr>
              <a:t/>
            </a:r>
            <a:br>
              <a:rPr lang="zh-CN" altLang="en-US" sz="1100" b="1" dirty="0" smtClean="0">
                <a:ea typeface="楷体_GB2312" pitchFamily="49" charset="-122"/>
              </a:rPr>
            </a:b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pPr>
              <a:buNone/>
            </a:pPr>
            <a:endParaRPr lang="en-US" altLang="zh-CN" dirty="0" smtClean="0"/>
          </a:p>
          <a:p>
            <a:pPr>
              <a:buNone/>
            </a:pPr>
            <a:endParaRPr lang="en-US" altLang="zh-CN" dirty="0" smtClean="0"/>
          </a:p>
          <a:p>
            <a:pPr>
              <a:buNone/>
            </a:pPr>
            <a:r>
              <a:rPr lang="zh-CN" altLang="en-US" sz="7200" dirty="0" smtClean="0"/>
              <a:t>        第一节</a:t>
            </a:r>
            <a:endParaRPr lang="en-US" altLang="zh-CN" sz="7200" dirty="0" smtClean="0"/>
          </a:p>
          <a:p>
            <a:pPr>
              <a:buNone/>
            </a:pPr>
            <a:r>
              <a:rPr lang="zh-CN" altLang="en-US" sz="7200" dirty="0" smtClean="0"/>
              <a:t>  健康与健康教育</a:t>
            </a:r>
            <a:endParaRPr lang="zh-CN" altLang="en-US" sz="72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endParaRPr lang="zh-CN" altLang="zh-CN" smtClean="0"/>
          </a:p>
        </p:txBody>
      </p:sp>
      <p:sp>
        <p:nvSpPr>
          <p:cNvPr id="94211" name="Rectangle 3"/>
          <p:cNvSpPr>
            <a:spLocks noGrp="1" noRot="1" noChangeArrowheads="1"/>
          </p:cNvSpPr>
          <p:nvPr>
            <p:ph type="body" idx="1"/>
          </p:nvPr>
        </p:nvSpPr>
        <p:spPr/>
        <p:txBody>
          <a:bodyPr/>
          <a:lstStyle/>
          <a:p>
            <a:pPr eaLnBrk="1" hangingPunct="1"/>
            <a:endParaRPr lang="zh-CN" altLang="zh-CN" smtClean="0"/>
          </a:p>
        </p:txBody>
      </p:sp>
      <p:pic>
        <p:nvPicPr>
          <p:cNvPr id="94212" name="Picture 4" descr="PB150294"/>
          <p:cNvPicPr>
            <a:picLocks noChangeAspect="1" noChangeArrowheads="1"/>
          </p:cNvPicPr>
          <p:nvPr/>
        </p:nvPicPr>
        <p:blipFill>
          <a:blip r:embed="rId2" cstate="print"/>
          <a:srcRect/>
          <a:stretch>
            <a:fillRect/>
          </a:stretch>
        </p:blipFill>
        <p:spPr bwMode="auto">
          <a:xfrm>
            <a:off x="395536" y="1484784"/>
            <a:ext cx="7344816" cy="5040559"/>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endParaRPr lang="zh-CN" altLang="zh-CN" smtClean="0"/>
          </a:p>
        </p:txBody>
      </p:sp>
      <p:sp>
        <p:nvSpPr>
          <p:cNvPr id="102403" name="Rectangle 3"/>
          <p:cNvSpPr>
            <a:spLocks noGrp="1" noRot="1" noChangeArrowheads="1"/>
          </p:cNvSpPr>
          <p:nvPr>
            <p:ph type="body" idx="1"/>
          </p:nvPr>
        </p:nvSpPr>
        <p:spPr/>
        <p:txBody>
          <a:bodyPr/>
          <a:lstStyle/>
          <a:p>
            <a:pPr eaLnBrk="1" hangingPunct="1"/>
            <a:endParaRPr lang="zh-CN" altLang="zh-CN" smtClean="0"/>
          </a:p>
        </p:txBody>
      </p:sp>
      <p:pic>
        <p:nvPicPr>
          <p:cNvPr id="102404" name="Picture 4" descr="PB150319"/>
          <p:cNvPicPr>
            <a:picLocks noChangeAspect="1" noChangeArrowheads="1"/>
          </p:cNvPicPr>
          <p:nvPr/>
        </p:nvPicPr>
        <p:blipFill>
          <a:blip r:embed="rId2" cstate="print"/>
          <a:srcRect/>
          <a:stretch>
            <a:fillRect/>
          </a:stretch>
        </p:blipFill>
        <p:spPr bwMode="auto">
          <a:xfrm>
            <a:off x="0" y="0"/>
            <a:ext cx="9115425" cy="683577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lstStyle/>
          <a:p>
            <a:pPr eaLnBrk="1" hangingPunct="1"/>
            <a:endParaRPr lang="zh-CN" altLang="zh-CN" smtClean="0"/>
          </a:p>
        </p:txBody>
      </p:sp>
      <p:sp>
        <p:nvSpPr>
          <p:cNvPr id="105475" name="Rectangle 3"/>
          <p:cNvSpPr>
            <a:spLocks noGrp="1" noRot="1" noChangeArrowheads="1"/>
          </p:cNvSpPr>
          <p:nvPr>
            <p:ph type="body" idx="1"/>
          </p:nvPr>
        </p:nvSpPr>
        <p:spPr/>
        <p:txBody>
          <a:bodyPr/>
          <a:lstStyle/>
          <a:p>
            <a:pPr eaLnBrk="1" hangingPunct="1"/>
            <a:endParaRPr lang="zh-CN" altLang="zh-CN" smtClean="0"/>
          </a:p>
        </p:txBody>
      </p:sp>
      <p:pic>
        <p:nvPicPr>
          <p:cNvPr id="105476" name="Picture 4" descr="PB150321"/>
          <p:cNvPicPr>
            <a:picLocks noChangeAspect="1" noChangeArrowheads="1"/>
          </p:cNvPicPr>
          <p:nvPr/>
        </p:nvPicPr>
        <p:blipFill>
          <a:blip r:embed="rId2" cstate="print"/>
          <a:srcRect/>
          <a:stretch>
            <a:fillRect/>
          </a:stretch>
        </p:blipFill>
        <p:spPr bwMode="auto">
          <a:xfrm>
            <a:off x="28575" y="0"/>
            <a:ext cx="9115425" cy="68357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00063" y="428604"/>
            <a:ext cx="8015287" cy="3203596"/>
          </a:xfrm>
          <a:prstGeom prst="rect">
            <a:avLst/>
          </a:prstGeom>
          <a:noFill/>
          <a:ln w="9525">
            <a:noFill/>
            <a:miter lim="800000"/>
          </a:ln>
        </p:spPr>
        <p:txBody>
          <a:bodyPr/>
          <a:lstStyle/>
          <a:p>
            <a:pPr marL="342900" indent="-342900" algn="ctr" eaLnBrk="1" hangingPunct="1">
              <a:lnSpc>
                <a:spcPct val="110000"/>
              </a:lnSpc>
              <a:spcBef>
                <a:spcPct val="20000"/>
              </a:spcBef>
              <a:buClr>
                <a:srgbClr val="FF0000"/>
              </a:buClr>
            </a:pPr>
            <a:r>
              <a:rPr lang="zh-CN" altLang="en-US" sz="3200" b="1" dirty="0">
                <a:solidFill>
                  <a:srgbClr val="003366"/>
                </a:solidFill>
                <a:latin typeface="黑体" panose="02010609060101010101" pitchFamily="49" charset="-122"/>
                <a:cs typeface="华文中宋" pitchFamily="2" charset="-122"/>
              </a:rPr>
              <a:t>全国病例报告人数</a:t>
            </a:r>
            <a:r>
              <a:rPr lang="en-US" altLang="zh-CN" sz="3200" b="1" dirty="0">
                <a:solidFill>
                  <a:srgbClr val="003366"/>
                </a:solidFill>
                <a:latin typeface="黑体" panose="02010609060101010101" pitchFamily="49" charset="-122"/>
                <a:cs typeface="华文中宋" pitchFamily="2" charset="-122"/>
              </a:rPr>
              <a:t>    </a:t>
            </a:r>
          </a:p>
          <a:p>
            <a:pPr marL="342900" indent="-342900" eaLnBrk="1" hangingPunct="1">
              <a:lnSpc>
                <a:spcPct val="110000"/>
              </a:lnSpc>
              <a:spcBef>
                <a:spcPct val="20000"/>
              </a:spcBef>
              <a:buClr>
                <a:srgbClr val="FF0000"/>
              </a:buClr>
            </a:pPr>
            <a:r>
              <a:rPr lang="en-US" altLang="zh-CN" sz="2400" b="1" dirty="0">
                <a:solidFill>
                  <a:srgbClr val="FF0000"/>
                </a:solidFill>
                <a:latin typeface="黑体" panose="02010609060101010101" pitchFamily="49" charset="-122"/>
                <a:cs typeface="华文中宋" pitchFamily="2" charset="-122"/>
              </a:rPr>
              <a:t>     </a:t>
            </a:r>
            <a:r>
              <a:rPr lang="zh-CN" altLang="en-US" sz="2400" b="1" dirty="0">
                <a:solidFill>
                  <a:schemeClr val="tx2"/>
                </a:solidFill>
                <a:latin typeface="黑体" panose="02010609060101010101" pitchFamily="49" charset="-122"/>
                <a:cs typeface="华文中宋" pitchFamily="2" charset="-122"/>
              </a:rPr>
              <a:t>截至</a:t>
            </a:r>
            <a:r>
              <a:rPr lang="en-US" altLang="zh-CN" sz="2400" b="1" dirty="0">
                <a:solidFill>
                  <a:schemeClr val="tx2"/>
                </a:solidFill>
                <a:latin typeface="黑体" panose="02010609060101010101" pitchFamily="49" charset="-122"/>
                <a:cs typeface="华文中宋" pitchFamily="2" charset="-122"/>
              </a:rPr>
              <a:t>2013</a:t>
            </a:r>
            <a:r>
              <a:rPr lang="zh-CN" altLang="en-US" sz="2400" b="1" dirty="0">
                <a:solidFill>
                  <a:schemeClr val="tx2"/>
                </a:solidFill>
                <a:latin typeface="黑体" panose="02010609060101010101" pitchFamily="49" charset="-122"/>
                <a:cs typeface="华文中宋" pitchFamily="2" charset="-122"/>
              </a:rPr>
              <a:t>年底，现存活</a:t>
            </a:r>
            <a:r>
              <a:rPr lang="en-US" altLang="zh-CN" sz="2400" b="1" dirty="0">
                <a:solidFill>
                  <a:schemeClr val="tx2"/>
                </a:solidFill>
                <a:latin typeface="黑体" panose="02010609060101010101" pitchFamily="49" charset="-122"/>
                <a:cs typeface="华文中宋" pitchFamily="2" charset="-122"/>
              </a:rPr>
              <a:t>HIV/AIDS </a:t>
            </a:r>
            <a:r>
              <a:rPr lang="zh-CN" altLang="zh-CN" sz="2400" b="1" dirty="0">
                <a:latin typeface="黑体" panose="02010609060101010101" pitchFamily="49" charset="-122"/>
                <a:cs typeface="华文中宋" pitchFamily="2" charset="-122"/>
              </a:rPr>
              <a:t> </a:t>
            </a:r>
            <a:r>
              <a:rPr lang="en-US" altLang="zh-CN" sz="2400" b="1" dirty="0">
                <a:solidFill>
                  <a:srgbClr val="FF0000"/>
                </a:solidFill>
                <a:latin typeface="黑体" panose="02010609060101010101" pitchFamily="49" charset="-122"/>
                <a:cs typeface="华文中宋" pitchFamily="2" charset="-122"/>
              </a:rPr>
              <a:t>43.7</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例（其中，</a:t>
            </a:r>
            <a:r>
              <a:rPr lang="en-US" altLang="zh-CN" sz="2400" b="1" dirty="0">
                <a:solidFill>
                  <a:schemeClr val="tx2"/>
                </a:solidFill>
                <a:latin typeface="黑体" panose="02010609060101010101" pitchFamily="49" charset="-122"/>
                <a:cs typeface="华文中宋" pitchFamily="2" charset="-122"/>
              </a:rPr>
              <a:t>HIV </a:t>
            </a:r>
            <a:r>
              <a:rPr lang="en-US" altLang="zh-CN" sz="2400" b="1" dirty="0">
                <a:solidFill>
                  <a:srgbClr val="FF0000"/>
                </a:solidFill>
                <a:latin typeface="黑体" panose="02010609060101010101" pitchFamily="49" charset="-122"/>
                <a:cs typeface="华文中宋" pitchFamily="2" charset="-122"/>
              </a:rPr>
              <a:t>26.3</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a:t>
            </a:r>
            <a:r>
              <a:rPr lang="en-US" altLang="zh-CN" sz="2400" b="1" dirty="0">
                <a:solidFill>
                  <a:schemeClr val="tx2"/>
                </a:solidFill>
                <a:latin typeface="黑体" panose="02010609060101010101" pitchFamily="49" charset="-122"/>
                <a:cs typeface="华文中宋" pitchFamily="2" charset="-122"/>
              </a:rPr>
              <a:t>AIDS </a:t>
            </a:r>
            <a:r>
              <a:rPr lang="en-US" altLang="zh-CN" sz="2400" b="1" dirty="0">
                <a:solidFill>
                  <a:srgbClr val="FF0000"/>
                </a:solidFill>
                <a:latin typeface="黑体" panose="02010609060101010101" pitchFamily="49" charset="-122"/>
                <a:cs typeface="华文中宋" pitchFamily="2" charset="-122"/>
              </a:rPr>
              <a:t>17.4</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例）；报告死亡</a:t>
            </a:r>
            <a:r>
              <a:rPr lang="en-US" altLang="zh-CN" sz="2400" b="1" dirty="0">
                <a:solidFill>
                  <a:srgbClr val="FF0000"/>
                </a:solidFill>
                <a:latin typeface="黑体" panose="02010609060101010101" pitchFamily="49" charset="-122"/>
                <a:cs typeface="华文中宋" pitchFamily="2" charset="-122"/>
              </a:rPr>
              <a:t>13.6</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a:t>
            </a:r>
            <a:endParaRPr lang="en-US" altLang="zh-CN" sz="2400" b="1" dirty="0">
              <a:solidFill>
                <a:schemeClr val="tx2"/>
              </a:solidFill>
              <a:latin typeface="黑体" panose="02010609060101010101" pitchFamily="49" charset="-122"/>
              <a:cs typeface="华文中宋" pitchFamily="2" charset="-122"/>
            </a:endParaRPr>
          </a:p>
          <a:p>
            <a:pPr marL="342900" indent="-342900" eaLnBrk="1" hangingPunct="1">
              <a:lnSpc>
                <a:spcPct val="110000"/>
              </a:lnSpc>
              <a:spcBef>
                <a:spcPct val="20000"/>
              </a:spcBef>
              <a:buClr>
                <a:srgbClr val="FF0000"/>
              </a:buClr>
              <a:buFont typeface="Wingdings" panose="05000000000000000000" pitchFamily="2" charset="2"/>
              <a:buNone/>
            </a:pPr>
            <a:r>
              <a:rPr lang="en-US" altLang="zh-CN" sz="2400" b="1" dirty="0">
                <a:solidFill>
                  <a:schemeClr val="tx2"/>
                </a:solidFill>
                <a:latin typeface="黑体" panose="02010609060101010101" pitchFamily="49" charset="-122"/>
                <a:cs typeface="华文中宋" pitchFamily="2" charset="-122"/>
              </a:rPr>
              <a:t>2013</a:t>
            </a:r>
            <a:r>
              <a:rPr lang="zh-CN" altLang="en-US" sz="2400" b="1" dirty="0">
                <a:solidFill>
                  <a:schemeClr val="tx2"/>
                </a:solidFill>
                <a:latin typeface="黑体" panose="02010609060101010101" pitchFamily="49" charset="-122"/>
                <a:cs typeface="华文中宋" pitchFamily="2" charset="-122"/>
              </a:rPr>
              <a:t>年，新发现</a:t>
            </a:r>
            <a:r>
              <a:rPr lang="en-US" altLang="zh-CN" sz="2400" b="1" dirty="0">
                <a:solidFill>
                  <a:schemeClr val="tx2"/>
                </a:solidFill>
                <a:latin typeface="黑体" panose="02010609060101010101" pitchFamily="49" charset="-122"/>
                <a:cs typeface="华文中宋" pitchFamily="2" charset="-122"/>
              </a:rPr>
              <a:t>HIV </a:t>
            </a:r>
            <a:r>
              <a:rPr lang="en-US" altLang="zh-CN" sz="2400" b="1" dirty="0">
                <a:solidFill>
                  <a:srgbClr val="FF0000"/>
                </a:solidFill>
                <a:latin typeface="黑体" panose="02010609060101010101" pitchFamily="49" charset="-122"/>
                <a:cs typeface="华文中宋" pitchFamily="2" charset="-122"/>
              </a:rPr>
              <a:t>6.34</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a:t>
            </a:r>
            <a:r>
              <a:rPr lang="en-US" altLang="zh-CN" sz="2400" b="1" dirty="0">
                <a:solidFill>
                  <a:schemeClr val="tx2"/>
                </a:solidFill>
                <a:latin typeface="黑体" panose="02010609060101010101" pitchFamily="49" charset="-122"/>
                <a:cs typeface="华文中宋" pitchFamily="2" charset="-122"/>
              </a:rPr>
              <a:t>AIDS </a:t>
            </a:r>
            <a:r>
              <a:rPr lang="en-US" altLang="zh-CN" sz="2400" b="1" dirty="0">
                <a:solidFill>
                  <a:srgbClr val="FF0000"/>
                </a:solidFill>
                <a:latin typeface="黑体" panose="02010609060101010101" pitchFamily="49" charset="-122"/>
                <a:cs typeface="华文中宋" pitchFamily="2" charset="-122"/>
              </a:rPr>
              <a:t>2.66</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例，既往</a:t>
            </a:r>
            <a:r>
              <a:rPr lang="en-US" altLang="zh-CN" sz="2400" b="1" dirty="0">
                <a:solidFill>
                  <a:schemeClr val="tx2"/>
                </a:solidFill>
                <a:latin typeface="黑体" panose="02010609060101010101" pitchFamily="49" charset="-122"/>
                <a:cs typeface="华文中宋" pitchFamily="2" charset="-122"/>
              </a:rPr>
              <a:t>HIV </a:t>
            </a:r>
            <a:r>
              <a:rPr lang="zh-CN" altLang="en-US" sz="2400" b="1" dirty="0">
                <a:solidFill>
                  <a:schemeClr val="tx2"/>
                </a:solidFill>
                <a:latin typeface="黑体" panose="02010609060101010101" pitchFamily="49" charset="-122"/>
                <a:cs typeface="华文中宋" pitchFamily="2" charset="-122"/>
              </a:rPr>
              <a:t>本年转化为</a:t>
            </a:r>
            <a:r>
              <a:rPr lang="en-US" altLang="zh-CN" sz="2400" b="1" dirty="0">
                <a:solidFill>
                  <a:schemeClr val="tx2"/>
                </a:solidFill>
                <a:latin typeface="黑体" panose="02010609060101010101" pitchFamily="49" charset="-122"/>
                <a:cs typeface="华文中宋" pitchFamily="2" charset="-122"/>
              </a:rPr>
              <a:t>AIDS </a:t>
            </a:r>
            <a:r>
              <a:rPr lang="en-US" altLang="zh-CN" sz="2400" b="1" dirty="0">
                <a:solidFill>
                  <a:srgbClr val="FF0000"/>
                </a:solidFill>
                <a:latin typeface="黑体" panose="02010609060101010101" pitchFamily="49" charset="-122"/>
                <a:cs typeface="华文中宋" pitchFamily="2" charset="-122"/>
              </a:rPr>
              <a:t>1.57</a:t>
            </a:r>
            <a:r>
              <a:rPr lang="zh-CN" altLang="en-US" sz="2400" b="1" dirty="0">
                <a:solidFill>
                  <a:srgbClr val="FF0000"/>
                </a:solidFill>
                <a:latin typeface="黑体" panose="02010609060101010101" pitchFamily="49" charset="-122"/>
                <a:cs typeface="华文中宋" pitchFamily="2" charset="-122"/>
              </a:rPr>
              <a:t>万</a:t>
            </a:r>
            <a:r>
              <a:rPr lang="zh-CN" altLang="en-US" sz="2400" b="1" dirty="0">
                <a:solidFill>
                  <a:schemeClr val="tx2"/>
                </a:solidFill>
                <a:latin typeface="黑体" panose="02010609060101010101" pitchFamily="49" charset="-122"/>
                <a:cs typeface="华文中宋" pitchFamily="2" charset="-122"/>
              </a:rPr>
              <a:t>例。</a:t>
            </a:r>
            <a:endParaRPr lang="en-US" altLang="zh-CN" sz="800" b="1" dirty="0">
              <a:solidFill>
                <a:srgbClr val="FF0000"/>
              </a:solidFill>
              <a:latin typeface="黑体" panose="02010609060101010101" pitchFamily="49" charset="-122"/>
              <a:cs typeface="华文中宋" pitchFamily="2" charset="-122"/>
            </a:endParaRPr>
          </a:p>
        </p:txBody>
      </p:sp>
      <p:pic>
        <p:nvPicPr>
          <p:cNvPr id="11267" name="图片 5"/>
          <p:cNvPicPr>
            <a:picLocks noChangeAspect="1"/>
          </p:cNvPicPr>
          <p:nvPr/>
        </p:nvPicPr>
        <p:blipFill>
          <a:blip r:embed="rId2" cstate="print"/>
          <a:srcRect/>
          <a:stretch>
            <a:fillRect/>
          </a:stretch>
        </p:blipFill>
        <p:spPr bwMode="auto">
          <a:xfrm>
            <a:off x="538163" y="3213100"/>
            <a:ext cx="8067675" cy="364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cstate="print"/>
          <a:srcRect/>
          <a:stretch>
            <a:fillRect/>
          </a:stretch>
        </p:blipFill>
        <p:spPr>
          <a:xfrm>
            <a:off x="857250" y="1357313"/>
            <a:ext cx="7456488" cy="5000625"/>
          </a:xfrm>
          <a:noFill/>
        </p:spPr>
      </p:pic>
      <p:sp>
        <p:nvSpPr>
          <p:cNvPr id="12291" name="Rectangle 3"/>
          <p:cNvSpPr>
            <a:spLocks noGrp="1" noChangeArrowheads="1"/>
          </p:cNvSpPr>
          <p:nvPr>
            <p:ph type="title" idx="4294967295"/>
          </p:nvPr>
        </p:nvSpPr>
        <p:spPr>
          <a:xfrm>
            <a:off x="1357313" y="550863"/>
            <a:ext cx="6972300" cy="579437"/>
          </a:xfrm>
          <a:noFill/>
        </p:spPr>
        <p:txBody>
          <a:bodyPr>
            <a:spAutoFit/>
          </a:bodyPr>
          <a:lstStyle/>
          <a:p>
            <a:pPr marL="342900" indent="-342900" eaLnBrk="1" hangingPunct="1">
              <a:spcBef>
                <a:spcPct val="20000"/>
              </a:spcBef>
            </a:pPr>
            <a:r>
              <a:rPr lang="en-US" altLang="zh-CN" sz="3200" smtClean="0">
                <a:latin typeface="黑体" panose="02010609060101010101" pitchFamily="49" charset="-122"/>
                <a:ea typeface="黑体" panose="02010609060101010101" pitchFamily="49" charset="-122"/>
              </a:rPr>
              <a:t>1992-2013</a:t>
            </a:r>
            <a:r>
              <a:rPr lang="zh-CN" altLang="en-US" sz="3200" smtClean="0">
                <a:latin typeface="黑体" panose="02010609060101010101" pitchFamily="49" charset="-122"/>
                <a:ea typeface="黑体" panose="02010609060101010101" pitchFamily="49" charset="-122"/>
              </a:rPr>
              <a:t>年</a:t>
            </a:r>
            <a:r>
              <a:rPr lang="en-US" altLang="zh-CN" sz="3200" smtClean="0">
                <a:latin typeface="黑体" panose="02010609060101010101" pitchFamily="49" charset="-122"/>
                <a:ea typeface="黑体" panose="02010609060101010101" pitchFamily="49" charset="-122"/>
              </a:rPr>
              <a:t>HIV/AIDS</a:t>
            </a:r>
            <a:r>
              <a:rPr lang="zh-CN" altLang="en-US" sz="3200" smtClean="0">
                <a:latin typeface="黑体" panose="02010609060101010101" pitchFamily="49" charset="-122"/>
                <a:ea typeface="黑体" panose="02010609060101010101" pitchFamily="49" charset="-122"/>
              </a:rPr>
              <a:t>传播途径</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357313" y="974725"/>
            <a:ext cx="6972300" cy="442913"/>
          </a:xfrm>
        </p:spPr>
        <p:txBody>
          <a:bodyPr>
            <a:normAutofit fontScale="90000"/>
          </a:bodyPr>
          <a:lstStyle/>
          <a:p>
            <a:pPr eaLnBrk="1" hangingPunct="1"/>
            <a:r>
              <a:rPr lang="en-US" altLang="zh-CN" sz="3600" b="1" smtClean="0">
                <a:latin typeface="黑体" panose="02010609060101010101" pitchFamily="49" charset="-122"/>
                <a:ea typeface="黑体" panose="02010609060101010101" pitchFamily="49" charset="-122"/>
              </a:rPr>
              <a:t>Q</a:t>
            </a:r>
            <a:r>
              <a:rPr lang="en-US" altLang="zh-CN" sz="2400" b="1" smtClean="0">
                <a:latin typeface="黑体" panose="02010609060101010101" pitchFamily="49" charset="-122"/>
                <a:ea typeface="黑体" panose="02010609060101010101" pitchFamily="49" charset="-122"/>
              </a:rPr>
              <a:t>3:</a:t>
            </a:r>
            <a:r>
              <a:rPr lang="zh-CN" altLang="en-US" sz="3600" b="1" smtClean="0">
                <a:latin typeface="黑体" panose="02010609060101010101" pitchFamily="49" charset="-122"/>
                <a:ea typeface="黑体" panose="02010609060101010101" pitchFamily="49" charset="-122"/>
              </a:rPr>
              <a:t>艾滋病会带来哪些危害</a:t>
            </a:r>
            <a:r>
              <a:rPr lang="en-US" altLang="zh-CN" sz="3600" b="1" smtClean="0">
                <a:latin typeface="黑体" panose="02010609060101010101" pitchFamily="49" charset="-122"/>
                <a:ea typeface="黑体" panose="02010609060101010101" pitchFamily="49" charset="-122"/>
              </a:rPr>
              <a:t>?</a:t>
            </a:r>
            <a:endParaRPr lang="zh-CN" altLang="en-US" sz="3600" b="1" smtClean="0">
              <a:latin typeface="黑体" panose="02010609060101010101" pitchFamily="49" charset="-122"/>
              <a:ea typeface="黑体" panose="02010609060101010101" pitchFamily="49" charset="-122"/>
            </a:endParaRPr>
          </a:p>
        </p:txBody>
      </p:sp>
      <p:pic>
        <p:nvPicPr>
          <p:cNvPr id="89091" name="Picture 3" descr="xin_3007040216097962756816"/>
          <p:cNvPicPr>
            <a:picLocks noChangeAspect="1" noChangeArrowheads="1"/>
          </p:cNvPicPr>
          <p:nvPr/>
        </p:nvPicPr>
        <p:blipFill>
          <a:blip r:embed="rId2" cstate="print"/>
          <a:srcRect/>
          <a:stretch>
            <a:fillRect/>
          </a:stretch>
        </p:blipFill>
        <p:spPr bwMode="auto">
          <a:xfrm>
            <a:off x="457200" y="1844675"/>
            <a:ext cx="3924300" cy="3240088"/>
          </a:xfrm>
          <a:prstGeom prst="rect">
            <a:avLst/>
          </a:prstGeom>
          <a:noFill/>
          <a:ln w="9525">
            <a:noFill/>
            <a:miter lim="800000"/>
            <a:headEnd/>
            <a:tailEnd/>
          </a:ln>
        </p:spPr>
      </p:pic>
      <p:pic>
        <p:nvPicPr>
          <p:cNvPr id="89092" name="Picture 4" descr="2024241_251030261"/>
          <p:cNvPicPr>
            <a:picLocks noGrp="1" noChangeAspect="1" noChangeArrowheads="1"/>
          </p:cNvPicPr>
          <p:nvPr>
            <p:ph type="body" idx="1"/>
          </p:nvPr>
        </p:nvPicPr>
        <p:blipFill>
          <a:blip r:embed="rId3" cstate="print"/>
          <a:srcRect/>
          <a:stretch>
            <a:fillRect/>
          </a:stretch>
        </p:blipFill>
        <p:spPr>
          <a:xfrm>
            <a:off x="4762500" y="1844675"/>
            <a:ext cx="4057650" cy="3240088"/>
          </a:xfrm>
        </p:spPr>
      </p:pic>
      <p:sp>
        <p:nvSpPr>
          <p:cNvPr id="89093" name="AutoShape 5"/>
          <p:cNvSpPr>
            <a:spLocks noChangeArrowheads="1"/>
          </p:cNvSpPr>
          <p:nvPr/>
        </p:nvSpPr>
        <p:spPr bwMode="auto">
          <a:xfrm>
            <a:off x="611188" y="5661025"/>
            <a:ext cx="2089150" cy="792163"/>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身体健康</a:t>
            </a:r>
          </a:p>
        </p:txBody>
      </p:sp>
      <p:sp>
        <p:nvSpPr>
          <p:cNvPr id="89094" name="AutoShape 6"/>
          <p:cNvSpPr>
            <a:spLocks noChangeArrowheads="1"/>
          </p:cNvSpPr>
          <p:nvPr/>
        </p:nvSpPr>
        <p:spPr bwMode="auto">
          <a:xfrm>
            <a:off x="3492500" y="5373688"/>
            <a:ext cx="1943100" cy="936625"/>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家破人亡</a:t>
            </a:r>
          </a:p>
        </p:txBody>
      </p:sp>
      <p:sp>
        <p:nvSpPr>
          <p:cNvPr id="89095" name="AutoShape 7"/>
          <p:cNvSpPr>
            <a:spLocks noChangeArrowheads="1"/>
          </p:cNvSpPr>
          <p:nvPr/>
        </p:nvSpPr>
        <p:spPr bwMode="auto">
          <a:xfrm>
            <a:off x="6156325" y="5084763"/>
            <a:ext cx="1944688" cy="865187"/>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前程禁毁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checkerboard(across)">
                                      <p:cBhvr>
                                        <p:cTn id="7" dur="500"/>
                                        <p:tgtEl>
                                          <p:spTgt spid="89091"/>
                                        </p:tgtEl>
                                      </p:cBhvr>
                                    </p:animEffect>
                                  </p:childTnLst>
                                </p:cTn>
                              </p:par>
                              <p:par>
                                <p:cTn id="8" presetID="5" presetClass="entr" presetSubtype="10" fill="hold" nodeType="withEffect">
                                  <p:stCondLst>
                                    <p:cond delay="0"/>
                                  </p:stCondLst>
                                  <p:childTnLst>
                                    <p:set>
                                      <p:cBhvr>
                                        <p:cTn id="9" dur="1" fill="hold">
                                          <p:stCondLst>
                                            <p:cond delay="0"/>
                                          </p:stCondLst>
                                        </p:cTn>
                                        <p:tgtEl>
                                          <p:spTgt spid="89092"/>
                                        </p:tgtEl>
                                        <p:attrNameLst>
                                          <p:attrName>style.visibility</p:attrName>
                                        </p:attrNameLst>
                                      </p:cBhvr>
                                      <p:to>
                                        <p:strVal val="visible"/>
                                      </p:to>
                                    </p:set>
                                    <p:animEffect transition="in" filter="checkerboard(across)">
                                      <p:cBhvr>
                                        <p:cTn id="10" dur="500"/>
                                        <p:tgtEl>
                                          <p:spTgt spid="8909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9093"/>
                                        </p:tgtEl>
                                        <p:attrNameLst>
                                          <p:attrName>style.visibility</p:attrName>
                                        </p:attrNameLst>
                                      </p:cBhvr>
                                      <p:to>
                                        <p:strVal val="visible"/>
                                      </p:to>
                                    </p:set>
                                    <p:animEffect transition="in" filter="checkerboard(across)">
                                      <p:cBhvr>
                                        <p:cTn id="15" dur="500"/>
                                        <p:tgtEl>
                                          <p:spTgt spid="8909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9094"/>
                                        </p:tgtEl>
                                        <p:attrNameLst>
                                          <p:attrName>style.visibility</p:attrName>
                                        </p:attrNameLst>
                                      </p:cBhvr>
                                      <p:to>
                                        <p:strVal val="visible"/>
                                      </p:to>
                                    </p:set>
                                    <p:animEffect transition="in" filter="checkerboard(across)">
                                      <p:cBhvr>
                                        <p:cTn id="20" dur="500"/>
                                        <p:tgtEl>
                                          <p:spTgt spid="8909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9095"/>
                                        </p:tgtEl>
                                        <p:attrNameLst>
                                          <p:attrName>style.visibility</p:attrName>
                                        </p:attrNameLst>
                                      </p:cBhvr>
                                      <p:to>
                                        <p:strVal val="visible"/>
                                      </p:to>
                                    </p:set>
                                    <p:animEffect transition="in" filter="checkerboard(across)">
                                      <p:cBhvr>
                                        <p:cTn id="25" dur="5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P spid="89094" grpId="0" animBg="1"/>
      <p:bldP spid="8909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79388" y="1412875"/>
            <a:ext cx="4248150" cy="3311525"/>
          </a:xfrm>
          <a:prstGeom prst="rect">
            <a:avLst/>
          </a:prstGeom>
          <a:noFill/>
          <a:ln w="12700">
            <a:noFill/>
            <a:miter lim="800000"/>
            <a:headEnd/>
            <a:tailEnd/>
          </a:ln>
          <a:effectLst/>
        </p:spPr>
      </p:pic>
      <p:pic>
        <p:nvPicPr>
          <p:cNvPr id="90115" name="Picture 3" descr="2009122133232521"/>
          <p:cNvPicPr>
            <a:picLocks noChangeAspect="1" noChangeArrowheads="1"/>
          </p:cNvPicPr>
          <p:nvPr/>
        </p:nvPicPr>
        <p:blipFill>
          <a:blip r:embed="rId3" cstate="print"/>
          <a:srcRect/>
          <a:stretch>
            <a:fillRect/>
          </a:stretch>
        </p:blipFill>
        <p:spPr bwMode="auto">
          <a:xfrm>
            <a:off x="4572000" y="1412875"/>
            <a:ext cx="4337050" cy="3311525"/>
          </a:xfrm>
          <a:prstGeom prst="rect">
            <a:avLst/>
          </a:prstGeom>
          <a:noFill/>
          <a:ln w="9525">
            <a:noFill/>
            <a:miter lim="800000"/>
            <a:headEnd/>
            <a:tailEnd/>
          </a:ln>
        </p:spPr>
      </p:pic>
      <p:sp>
        <p:nvSpPr>
          <p:cNvPr id="90117" name="AutoShape 5"/>
          <p:cNvSpPr>
            <a:spLocks noChangeArrowheads="1"/>
          </p:cNvSpPr>
          <p:nvPr/>
        </p:nvSpPr>
        <p:spPr bwMode="auto">
          <a:xfrm>
            <a:off x="611188" y="5661025"/>
            <a:ext cx="2089150" cy="792163"/>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生产力减弱</a:t>
            </a:r>
          </a:p>
        </p:txBody>
      </p:sp>
      <p:sp>
        <p:nvSpPr>
          <p:cNvPr id="90119" name="AutoShape 7"/>
          <p:cNvSpPr>
            <a:spLocks noChangeArrowheads="1"/>
          </p:cNvSpPr>
          <p:nvPr/>
        </p:nvSpPr>
        <p:spPr bwMode="auto">
          <a:xfrm>
            <a:off x="3419475" y="5373688"/>
            <a:ext cx="2089150" cy="792162"/>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艾滋孤儿</a:t>
            </a:r>
          </a:p>
        </p:txBody>
      </p:sp>
      <p:sp>
        <p:nvSpPr>
          <p:cNvPr id="90120" name="AutoShape 8"/>
          <p:cNvSpPr>
            <a:spLocks noChangeArrowheads="1"/>
          </p:cNvSpPr>
          <p:nvPr/>
        </p:nvSpPr>
        <p:spPr bwMode="auto">
          <a:xfrm>
            <a:off x="6156325" y="5013325"/>
            <a:ext cx="2089150" cy="792163"/>
          </a:xfrm>
          <a:prstGeom prst="star32">
            <a:avLst>
              <a:gd name="adj" fmla="val 37500"/>
            </a:avLst>
          </a:prstGeom>
          <a:solidFill>
            <a:srgbClr val="FFCC00"/>
          </a:solidFill>
          <a:ln w="9525">
            <a:solidFill>
              <a:schemeClr val="tx1"/>
            </a:solidFill>
            <a:miter lim="800000"/>
          </a:ln>
          <a:effectLst/>
        </p:spPr>
        <p:txBody>
          <a:bodyPr wrap="none" anchor="ctr"/>
          <a:lstStyle/>
          <a:p>
            <a:pPr algn="ctr" eaLnBrk="1" hangingPunct="1"/>
            <a:r>
              <a:rPr lang="zh-CN" altLang="en-US" b="1"/>
              <a:t>期望寿命下降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checkerboard(across)">
                                      <p:cBhvr>
                                        <p:cTn id="7" dur="500"/>
                                        <p:tgtEl>
                                          <p:spTgt spid="901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0115"/>
                                        </p:tgtEl>
                                        <p:attrNameLst>
                                          <p:attrName>style.visibility</p:attrName>
                                        </p:attrNameLst>
                                      </p:cBhvr>
                                      <p:to>
                                        <p:strVal val="visible"/>
                                      </p:to>
                                    </p:set>
                                    <p:animEffect transition="in" filter="checkerboard(across)">
                                      <p:cBhvr>
                                        <p:cTn id="12" dur="500"/>
                                        <p:tgtEl>
                                          <p:spTgt spid="901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500"/>
                                        <p:tgtEl>
                                          <p:spTgt spid="901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119"/>
                                        </p:tgtEl>
                                        <p:attrNameLst>
                                          <p:attrName>style.visibility</p:attrName>
                                        </p:attrNameLst>
                                      </p:cBhvr>
                                      <p:to>
                                        <p:strVal val="visible"/>
                                      </p:to>
                                    </p:set>
                                    <p:animEffect transition="in" filter="checkerboard(across)">
                                      <p:cBhvr>
                                        <p:cTn id="22" dur="500"/>
                                        <p:tgtEl>
                                          <p:spTgt spid="901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0120"/>
                                        </p:tgtEl>
                                        <p:attrNameLst>
                                          <p:attrName>style.visibility</p:attrName>
                                        </p:attrNameLst>
                                      </p:cBhvr>
                                      <p:to>
                                        <p:strVal val="visible"/>
                                      </p:to>
                                    </p:set>
                                    <p:animEffect transition="in" filter="checkerboard(across)">
                                      <p:cBhvr>
                                        <p:cTn id="27" dur="500"/>
                                        <p:tgtEl>
                                          <p:spTgt spid="90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P spid="90119" grpId="0" animBg="1"/>
      <p:bldP spid="901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bwMode="auto">
          <a:xfrm>
            <a:off x="395288" y="188913"/>
            <a:ext cx="7705725" cy="765175"/>
          </a:xfrm>
          <a:prstGeom prst="rect">
            <a:avLst/>
          </a:prstGeom>
          <a:ln>
            <a:miter lim="800000"/>
          </a:ln>
        </p:spPr>
        <p:txBody>
          <a:bodyPr/>
          <a:lstStyle/>
          <a:p>
            <a:pPr algn="l">
              <a:defRPr/>
            </a:pPr>
            <a:endParaRPr lang="zh-CN" altLang="en-US" sz="3800" b="1" dirty="0" smtClean="0">
              <a:solidFill>
                <a:srgbClr val="F4FC8C"/>
              </a:solidFill>
              <a:effectLst>
                <a:outerShdw blurRad="38100" dist="38100" dir="2700000" algn="tl">
                  <a:srgbClr val="C0C0C0"/>
                </a:outerShdw>
              </a:effectLst>
            </a:endParaRPr>
          </a:p>
        </p:txBody>
      </p:sp>
      <p:sp>
        <p:nvSpPr>
          <p:cNvPr id="18435" name="Rectangle 3"/>
          <p:cNvSpPr>
            <a:spLocks noGrp="1" noChangeArrowheads="1"/>
          </p:cNvSpPr>
          <p:nvPr>
            <p:ph type="body" idx="4294967295"/>
          </p:nvPr>
        </p:nvSpPr>
        <p:spPr>
          <a:xfrm>
            <a:off x="0" y="1241425"/>
            <a:ext cx="8713788" cy="5616575"/>
          </a:xfrm>
        </p:spPr>
        <p:txBody>
          <a:bodyPr/>
          <a:lstStyle/>
          <a:p>
            <a:pPr>
              <a:buFontTx/>
              <a:buNone/>
            </a:pPr>
            <a:r>
              <a:rPr lang="zh-CN" altLang="en-US" sz="3300" b="1" dirty="0" smtClean="0">
                <a:latin typeface="方正大黑简体" pitchFamily="2" charset="-122"/>
              </a:rPr>
              <a:t>        </a:t>
            </a:r>
          </a:p>
          <a:p>
            <a:pPr>
              <a:buFontTx/>
              <a:buNone/>
            </a:pPr>
            <a:r>
              <a:rPr lang="en-US" altLang="zh-CN" b="1" dirty="0" smtClean="0">
                <a:solidFill>
                  <a:schemeClr val="tx2"/>
                </a:solidFill>
              </a:rPr>
              <a:t>           </a:t>
            </a:r>
            <a:r>
              <a:rPr lang="en-US" altLang="zh-CN" sz="2800" b="1" dirty="0" smtClean="0">
                <a:solidFill>
                  <a:schemeClr val="tx1"/>
                </a:solidFill>
                <a:latin typeface="楷体_GB2312" pitchFamily="49" charset="-122"/>
                <a:ea typeface="楷体_GB2312" pitchFamily="49" charset="-122"/>
              </a:rPr>
              <a:t>15-24</a:t>
            </a:r>
            <a:r>
              <a:rPr lang="zh-CN" altLang="en-US" sz="2800" b="1" dirty="0" smtClean="0">
                <a:solidFill>
                  <a:schemeClr val="tx1"/>
                </a:solidFill>
                <a:latin typeface="楷体_GB2312" pitchFamily="49" charset="-122"/>
                <a:ea typeface="楷体_GB2312" pitchFamily="49" charset="-122"/>
              </a:rPr>
              <a:t>岁青年学生艾滋病报告人数逐年增加。</a:t>
            </a:r>
          </a:p>
        </p:txBody>
      </p:sp>
      <p:sp>
        <p:nvSpPr>
          <p:cNvPr id="18436" name="Rectangle 4"/>
          <p:cNvSpPr>
            <a:spLocks noChangeArrowheads="1"/>
          </p:cNvSpPr>
          <p:nvPr/>
        </p:nvSpPr>
        <p:spPr bwMode="auto">
          <a:xfrm>
            <a:off x="827088" y="981075"/>
            <a:ext cx="7812087" cy="641350"/>
          </a:xfrm>
          <a:prstGeom prst="rect">
            <a:avLst/>
          </a:prstGeom>
          <a:noFill/>
          <a:ln w="9525">
            <a:noFill/>
            <a:miter lim="800000"/>
          </a:ln>
        </p:spPr>
        <p:txBody>
          <a:bodyPr>
            <a:spAutoFit/>
          </a:bodyPr>
          <a:lstStyle/>
          <a:p>
            <a:pPr marL="342900" indent="-342900" eaLnBrk="1" hangingPunct="1">
              <a:buFontTx/>
              <a:buNone/>
            </a:pPr>
            <a:r>
              <a:rPr lang="en-US" altLang="zh-CN" sz="3600" dirty="0" smtClean="0">
                <a:solidFill>
                  <a:srgbClr val="A50021"/>
                </a:solidFill>
                <a:latin typeface="楷体_GB2312" pitchFamily="49" charset="-122"/>
                <a:ea typeface="楷体_GB2312" pitchFamily="49" charset="-122"/>
              </a:rPr>
              <a:t>  </a:t>
            </a:r>
            <a:r>
              <a:rPr lang="zh-CN" altLang="en-US" sz="3600" dirty="0" smtClean="0">
                <a:solidFill>
                  <a:srgbClr val="A50021"/>
                </a:solidFill>
                <a:latin typeface="楷体_GB2312" pitchFamily="49" charset="-122"/>
                <a:ea typeface="楷体_GB2312" pitchFamily="49" charset="-122"/>
              </a:rPr>
              <a:t>艾滋病</a:t>
            </a:r>
            <a:r>
              <a:rPr lang="zh-CN" altLang="en-US" sz="3600" dirty="0">
                <a:solidFill>
                  <a:srgbClr val="A50021"/>
                </a:solidFill>
                <a:latin typeface="楷体_GB2312" pitchFamily="49" charset="-122"/>
                <a:ea typeface="楷体_GB2312" pitchFamily="49" charset="-122"/>
              </a:rPr>
              <a:t>在中国高校的流行情况</a:t>
            </a:r>
          </a:p>
        </p:txBody>
      </p:sp>
      <p:graphicFrame>
        <p:nvGraphicFramePr>
          <p:cNvPr id="11" name="图表 10"/>
          <p:cNvGraphicFramePr/>
          <p:nvPr/>
        </p:nvGraphicFramePr>
        <p:xfrm>
          <a:off x="619282" y="2495210"/>
          <a:ext cx="7476707" cy="381794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bwMode="auto">
          <a:xfrm>
            <a:off x="395288" y="188913"/>
            <a:ext cx="7705725" cy="765175"/>
          </a:xfrm>
          <a:prstGeom prst="rect">
            <a:avLst/>
          </a:prstGeom>
          <a:ln>
            <a:miter lim="800000"/>
          </a:ln>
        </p:spPr>
        <p:txBody>
          <a:bodyPr/>
          <a:lstStyle/>
          <a:p>
            <a:pPr algn="l">
              <a:defRPr/>
            </a:pPr>
            <a:endParaRPr lang="zh-CN" altLang="en-US" sz="3800" b="1" dirty="0" smtClean="0">
              <a:solidFill>
                <a:srgbClr val="F4FC8C"/>
              </a:solidFill>
              <a:effectLst>
                <a:outerShdw blurRad="38100" dist="38100" dir="2700000" algn="tl">
                  <a:srgbClr val="C0C0C0"/>
                </a:outerShdw>
              </a:effectLst>
            </a:endParaRPr>
          </a:p>
        </p:txBody>
      </p:sp>
      <p:sp>
        <p:nvSpPr>
          <p:cNvPr id="19459" name="Rectangle 3"/>
          <p:cNvSpPr>
            <a:spLocks noGrp="1" noChangeArrowheads="1"/>
          </p:cNvSpPr>
          <p:nvPr>
            <p:ph type="body" idx="4294967295"/>
          </p:nvPr>
        </p:nvSpPr>
        <p:spPr>
          <a:xfrm>
            <a:off x="0" y="1241425"/>
            <a:ext cx="8713788" cy="5616575"/>
          </a:xfrm>
        </p:spPr>
        <p:txBody>
          <a:bodyPr/>
          <a:lstStyle/>
          <a:p>
            <a:pPr>
              <a:buFontTx/>
              <a:buNone/>
            </a:pPr>
            <a:r>
              <a:rPr lang="zh-CN" altLang="en-US" sz="3300" b="1" smtClean="0">
                <a:latin typeface="方正大黑简体" pitchFamily="2" charset="-122"/>
              </a:rPr>
              <a:t>        </a:t>
            </a:r>
          </a:p>
          <a:p>
            <a:pPr>
              <a:buFontTx/>
              <a:buNone/>
            </a:pPr>
            <a:r>
              <a:rPr lang="en-US" altLang="zh-CN" b="1" smtClean="0">
                <a:solidFill>
                  <a:schemeClr val="tx2"/>
                </a:solidFill>
              </a:rPr>
              <a:t>                  </a:t>
            </a:r>
            <a:endParaRPr lang="zh-CN" altLang="en-US" b="1" smtClean="0">
              <a:solidFill>
                <a:schemeClr val="tx2"/>
              </a:solidFill>
            </a:endParaRPr>
          </a:p>
        </p:txBody>
      </p:sp>
      <p:pic>
        <p:nvPicPr>
          <p:cNvPr id="19460" name="图片 2"/>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611188" y="1989138"/>
            <a:ext cx="7921625" cy="4535487"/>
          </a:xfrm>
          <a:prstGeom prst="rect">
            <a:avLst/>
          </a:prstGeom>
          <a:noFill/>
          <a:ln w="9525">
            <a:noFill/>
            <a:miter lim="800000"/>
            <a:headEnd/>
            <a:tailEnd/>
          </a:ln>
        </p:spPr>
      </p:pic>
      <p:sp>
        <p:nvSpPr>
          <p:cNvPr id="19461" name="Rectangle 8"/>
          <p:cNvSpPr>
            <a:spLocks noChangeArrowheads="1"/>
          </p:cNvSpPr>
          <p:nvPr/>
        </p:nvSpPr>
        <p:spPr bwMode="auto">
          <a:xfrm>
            <a:off x="539750" y="1125538"/>
            <a:ext cx="8604250" cy="476250"/>
          </a:xfrm>
          <a:prstGeom prst="rect">
            <a:avLst/>
          </a:prstGeom>
          <a:noFill/>
          <a:ln w="9525" algn="ctr">
            <a:noFill/>
            <a:miter lim="800000"/>
          </a:ln>
        </p:spPr>
        <p:txBody>
          <a:bodyPr>
            <a:spAutoFit/>
          </a:bodyPr>
          <a:lstStyle/>
          <a:p>
            <a:pPr marL="342900" indent="-342900" eaLnBrk="1" hangingPunct="1">
              <a:lnSpc>
                <a:spcPct val="90000"/>
              </a:lnSpc>
              <a:spcBef>
                <a:spcPct val="20000"/>
              </a:spcBef>
            </a:pPr>
            <a:r>
              <a:rPr lang="en-US" altLang="zh-CN" sz="2400">
                <a:latin typeface="Arial" panose="020B0604020202020204" pitchFamily="34" charset="0"/>
                <a:ea typeface="方正大黑简体" pitchFamily="2" charset="-122"/>
              </a:rPr>
              <a:t> </a:t>
            </a:r>
            <a:r>
              <a:rPr lang="en-US" altLang="zh-CN" sz="2800">
                <a:solidFill>
                  <a:schemeClr val="tx1"/>
                </a:solidFill>
                <a:latin typeface="楷体_GB2312" pitchFamily="49" charset="-122"/>
                <a:ea typeface="楷体_GB2312" pitchFamily="49" charset="-122"/>
              </a:rPr>
              <a:t>2014</a:t>
            </a:r>
            <a:r>
              <a:rPr lang="zh-CN" altLang="en-US" sz="2800">
                <a:solidFill>
                  <a:schemeClr val="tx1"/>
                </a:solidFill>
                <a:latin typeface="楷体_GB2312" pitchFamily="49" charset="-122"/>
                <a:ea typeface="楷体_GB2312" pitchFamily="49" charset="-122"/>
              </a:rPr>
              <a:t>年新发现青年学生病例，男女性别比为</a:t>
            </a:r>
            <a:r>
              <a:rPr lang="en-US" altLang="zh-CN" sz="2800">
                <a:solidFill>
                  <a:schemeClr val="tx1"/>
                </a:solidFill>
                <a:latin typeface="楷体_GB2312" pitchFamily="49" charset="-122"/>
                <a:ea typeface="楷体_GB2312" pitchFamily="49" charset="-122"/>
              </a:rPr>
              <a:t>41.5:1</a:t>
            </a:r>
            <a:r>
              <a:rPr lang="zh-CN" altLang="en-US" sz="2800">
                <a:solidFill>
                  <a:schemeClr val="tx1"/>
                </a:solidFill>
                <a:latin typeface="楷体_GB2312" pitchFamily="49" charset="-122"/>
                <a:ea typeface="楷体_GB2312" pitchFamily="49" charset="-122"/>
              </a:rPr>
              <a: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idx="4294967295"/>
          </p:nvPr>
        </p:nvSpPr>
        <p:spPr bwMode="auto">
          <a:xfrm>
            <a:off x="395288" y="188913"/>
            <a:ext cx="7705725" cy="765175"/>
          </a:xfrm>
          <a:prstGeom prst="rect">
            <a:avLst/>
          </a:prstGeom>
          <a:ln>
            <a:miter lim="800000"/>
          </a:ln>
        </p:spPr>
        <p:txBody>
          <a:bodyPr/>
          <a:lstStyle/>
          <a:p>
            <a:pPr algn="l">
              <a:defRPr/>
            </a:pPr>
            <a:endParaRPr lang="zh-CN" altLang="en-US" sz="3800" b="1" dirty="0" smtClean="0">
              <a:solidFill>
                <a:srgbClr val="F4FC8C"/>
              </a:solidFill>
              <a:effectLst>
                <a:outerShdw blurRad="38100" dist="38100" dir="2700000" algn="tl">
                  <a:srgbClr val="C0C0C0"/>
                </a:outerShdw>
              </a:effectLst>
            </a:endParaRPr>
          </a:p>
        </p:txBody>
      </p:sp>
      <p:sp>
        <p:nvSpPr>
          <p:cNvPr id="20483" name="Rectangle 3"/>
          <p:cNvSpPr>
            <a:spLocks noGrp="1" noChangeArrowheads="1"/>
          </p:cNvSpPr>
          <p:nvPr>
            <p:ph type="body" idx="4294967295"/>
          </p:nvPr>
        </p:nvSpPr>
        <p:spPr>
          <a:xfrm>
            <a:off x="0" y="1241425"/>
            <a:ext cx="8713788" cy="5616575"/>
          </a:xfrm>
        </p:spPr>
        <p:txBody>
          <a:bodyPr/>
          <a:lstStyle/>
          <a:p>
            <a:pPr>
              <a:buFontTx/>
              <a:buNone/>
            </a:pPr>
            <a:r>
              <a:rPr lang="zh-CN" altLang="en-US" sz="3300" b="1" smtClean="0">
                <a:latin typeface="方正大黑简体" pitchFamily="2" charset="-122"/>
              </a:rPr>
              <a:t>        </a:t>
            </a:r>
          </a:p>
          <a:p>
            <a:pPr>
              <a:buFontTx/>
              <a:buNone/>
            </a:pPr>
            <a:r>
              <a:rPr lang="en-US" altLang="zh-CN" b="1" smtClean="0">
                <a:solidFill>
                  <a:schemeClr val="tx2"/>
                </a:solidFill>
              </a:rPr>
              <a:t>                  </a:t>
            </a:r>
            <a:endParaRPr lang="zh-CN" altLang="en-US" b="1" smtClean="0">
              <a:solidFill>
                <a:schemeClr val="tx2"/>
              </a:solidFill>
            </a:endParaRPr>
          </a:p>
        </p:txBody>
      </p:sp>
      <p:pic>
        <p:nvPicPr>
          <p:cNvPr id="2048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27088" y="2492375"/>
            <a:ext cx="7489825" cy="4030663"/>
          </a:xfrm>
          <a:prstGeom prst="rect">
            <a:avLst/>
          </a:prstGeom>
          <a:noFill/>
          <a:ln w="9525">
            <a:noFill/>
            <a:miter lim="800000"/>
            <a:headEnd/>
            <a:tailEnd/>
          </a:ln>
        </p:spPr>
      </p:pic>
      <p:sp>
        <p:nvSpPr>
          <p:cNvPr id="20485" name="Rectangle 7"/>
          <p:cNvSpPr>
            <a:spLocks noChangeArrowheads="1"/>
          </p:cNvSpPr>
          <p:nvPr/>
        </p:nvSpPr>
        <p:spPr bwMode="auto">
          <a:xfrm>
            <a:off x="0" y="785794"/>
            <a:ext cx="8820150" cy="1384995"/>
          </a:xfrm>
          <a:prstGeom prst="rect">
            <a:avLst/>
          </a:prstGeom>
          <a:noFill/>
          <a:ln w="9525" algn="ctr">
            <a:noFill/>
            <a:miter lim="800000"/>
          </a:ln>
        </p:spPr>
        <p:txBody>
          <a:bodyPr wrap="square">
            <a:spAutoFit/>
          </a:bodyPr>
          <a:lstStyle/>
          <a:p>
            <a:pPr marL="342900" indent="-342900">
              <a:spcBef>
                <a:spcPct val="20000"/>
              </a:spcBef>
              <a:buFontTx/>
              <a:buNone/>
            </a:pPr>
            <a:r>
              <a:rPr lang="zh-CN" altLang="en-US" sz="2400" dirty="0">
                <a:latin typeface="Arial" panose="020B0604020202020204" pitchFamily="34" charset="0"/>
                <a:ea typeface="方正大黑简体" pitchFamily="2" charset="-122"/>
              </a:rPr>
              <a:t>           </a:t>
            </a:r>
            <a:r>
              <a:rPr lang="zh-CN" altLang="en-US" sz="2800" dirty="0">
                <a:solidFill>
                  <a:schemeClr val="tx1"/>
                </a:solidFill>
                <a:latin typeface="楷体_GB2312" pitchFamily="49" charset="-122"/>
                <a:ea typeface="楷体_GB2312" pitchFamily="49" charset="-122"/>
              </a:rPr>
              <a:t>青年学生病例中，以男男同性性行为感染为主，</a:t>
            </a:r>
            <a:r>
              <a:rPr lang="en-US" altLang="zh-CN" sz="2800" dirty="0">
                <a:solidFill>
                  <a:schemeClr val="tx1"/>
                </a:solidFill>
                <a:latin typeface="楷体_GB2312" pitchFamily="49" charset="-122"/>
                <a:ea typeface="楷体_GB2312" pitchFamily="49" charset="-122"/>
              </a:rPr>
              <a:t>2014</a:t>
            </a:r>
            <a:r>
              <a:rPr lang="zh-CN" altLang="en-US" sz="2800" dirty="0">
                <a:solidFill>
                  <a:schemeClr val="tx1"/>
                </a:solidFill>
                <a:latin typeface="楷体_GB2312" pitchFamily="49" charset="-122"/>
                <a:ea typeface="楷体_GB2312" pitchFamily="49" charset="-122"/>
              </a:rPr>
              <a:t>年占</a:t>
            </a:r>
            <a:r>
              <a:rPr lang="en-US" altLang="zh-CN" sz="2800" dirty="0">
                <a:solidFill>
                  <a:schemeClr val="tx1"/>
                </a:solidFill>
                <a:latin typeface="楷体_GB2312" pitchFamily="49" charset="-122"/>
                <a:ea typeface="楷体_GB2312" pitchFamily="49" charset="-122"/>
              </a:rPr>
              <a:t>81.6%</a:t>
            </a:r>
            <a:r>
              <a:rPr lang="zh-CN" altLang="en-US" sz="2800" dirty="0">
                <a:solidFill>
                  <a:schemeClr val="tx1"/>
                </a:solidFill>
                <a:latin typeface="楷体_GB2312" pitchFamily="49" charset="-122"/>
                <a:ea typeface="楷体_GB2312" pitchFamily="49" charset="-122"/>
              </a:rPr>
              <a:t>。部分地区大学生男男同性性行为人群感染率</a:t>
            </a:r>
            <a:r>
              <a:rPr lang="en-US" altLang="zh-CN" sz="2800" dirty="0">
                <a:solidFill>
                  <a:schemeClr val="tx1"/>
                </a:solidFill>
                <a:latin typeface="楷体_GB2312" pitchFamily="49" charset="-122"/>
                <a:ea typeface="楷体_GB2312" pitchFamily="49" charset="-122"/>
              </a:rPr>
              <a:t>4.6%</a:t>
            </a:r>
            <a:r>
              <a:rPr lang="zh-CN" altLang="en-US" sz="2800" dirty="0">
                <a:solidFill>
                  <a:schemeClr val="tx1"/>
                </a:solidFill>
                <a:latin typeface="楷体_GB2312" pitchFamily="49" charset="-122"/>
                <a:ea typeface="楷体_GB2312" pitchFamily="49" charset="-122"/>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fontScale="32500" lnSpcReduction="20000"/>
          </a:bodyPr>
          <a:lstStyle/>
          <a:p>
            <a:r>
              <a:rPr lang="zh-CN" altLang="en-US" sz="4700" dirty="0" smtClean="0"/>
              <a:t>                     </a:t>
            </a:r>
            <a:r>
              <a:rPr lang="zh-CN" altLang="en-US" sz="15000" dirty="0" smtClean="0"/>
              <a:t>健康</a:t>
            </a:r>
            <a:r>
              <a:rPr lang="zh-CN" altLang="en-US" sz="15000" dirty="0"/>
              <a:t>是促进人的全面发展的必然要求</a:t>
            </a:r>
            <a:r>
              <a:rPr lang="en-US" altLang="zh-CN" sz="15000" dirty="0"/>
              <a:t>,</a:t>
            </a:r>
            <a:r>
              <a:rPr lang="zh-CN" altLang="en-US" sz="15000" dirty="0"/>
              <a:t>是经济社会发展的基础条件</a:t>
            </a:r>
            <a:r>
              <a:rPr lang="en-US" altLang="zh-CN" sz="15000" dirty="0"/>
              <a:t>,</a:t>
            </a:r>
            <a:r>
              <a:rPr lang="zh-CN" altLang="en-US" sz="15000" dirty="0"/>
              <a:t>是民族昌盛和国家富强的重要标志</a:t>
            </a:r>
            <a:r>
              <a:rPr lang="en-US" altLang="zh-CN" sz="15000" dirty="0"/>
              <a:t>,</a:t>
            </a:r>
            <a:r>
              <a:rPr lang="zh-CN" altLang="en-US" sz="15000" dirty="0"/>
              <a:t>也是广大人民群众美好生活的组成部分</a:t>
            </a:r>
            <a:r>
              <a:rPr lang="zh-CN" altLang="en-US" sz="15000" dirty="0" smtClean="0"/>
              <a:t>。</a:t>
            </a:r>
            <a:endParaRPr lang="zh-CN" altLang="en-US" sz="15000" dirty="0"/>
          </a:p>
        </p:txBody>
      </p:sp>
    </p:spTree>
    <p:extLst>
      <p:ext uri="{BB962C8B-B14F-4D97-AF65-F5344CB8AC3E}">
        <p14:creationId xmlns:p14="http://schemas.microsoft.com/office/powerpoint/2010/main" val="29266719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0" descr="中国新增艾滋病感染者逾8万 重点防控男同和学生"/>
          <p:cNvPicPr>
            <a:picLocks noChangeAspect="1" noChangeArrowheads="1"/>
          </p:cNvPicPr>
          <p:nvPr/>
        </p:nvPicPr>
        <p:blipFill>
          <a:blip r:embed="rId2" cstate="print"/>
          <a:srcRect/>
          <a:stretch>
            <a:fillRect/>
          </a:stretch>
        </p:blipFill>
        <p:spPr bwMode="auto">
          <a:xfrm>
            <a:off x="5643563" y="428625"/>
            <a:ext cx="2786062" cy="2143125"/>
          </a:xfrm>
          <a:prstGeom prst="rect">
            <a:avLst/>
          </a:prstGeom>
          <a:noFill/>
          <a:ln w="9525">
            <a:noFill/>
            <a:miter lim="800000"/>
            <a:headEnd/>
            <a:tailEnd/>
          </a:ln>
        </p:spPr>
      </p:pic>
      <p:sp>
        <p:nvSpPr>
          <p:cNvPr id="11267" name="Rectangle 1"/>
          <p:cNvSpPr>
            <a:spLocks noChangeArrowheads="1"/>
          </p:cNvSpPr>
          <p:nvPr/>
        </p:nvSpPr>
        <p:spPr bwMode="auto">
          <a:xfrm>
            <a:off x="357188" y="1785938"/>
            <a:ext cx="8572500" cy="2246312"/>
          </a:xfrm>
          <a:prstGeom prst="rect">
            <a:avLst/>
          </a:prstGeom>
          <a:noFill/>
          <a:ln w="9525">
            <a:noFill/>
            <a:miter lim="800000"/>
          </a:ln>
        </p:spPr>
        <p:txBody>
          <a:bodyPr anchor="ctr">
            <a:spAutoFit/>
          </a:bodyPr>
          <a:lstStyle/>
          <a:p>
            <a:pPr indent="304800" eaLnBrk="0" hangingPunct="0">
              <a:lnSpc>
                <a:spcPct val="200000"/>
              </a:lnSpc>
            </a:pPr>
            <a:r>
              <a:rPr lang="zh-CN" altLang="en-US" sz="2000" b="1" u="sng">
                <a:solidFill>
                  <a:srgbClr val="C00000"/>
                </a:solidFill>
                <a:latin typeface="黑体" panose="02010609060101010101" pitchFamily="49" charset="-122"/>
                <a:ea typeface="黑体" panose="02010609060101010101" pitchFamily="49" charset="-122"/>
                <a:cs typeface="宋体" panose="02010600030101010101" pitchFamily="2" charset="-122"/>
              </a:rPr>
              <a:t>青年学生</a:t>
            </a:r>
            <a:r>
              <a:rPr lang="zh-CN" altLang="en-US" sz="2000" b="1" u="sng">
                <a:solidFill>
                  <a:srgbClr val="252525"/>
                </a:solidFill>
                <a:latin typeface="黑体" panose="02010609060101010101" pitchFamily="49" charset="-122"/>
                <a:ea typeface="黑体" panose="02010609060101010101" pitchFamily="49" charset="-122"/>
                <a:cs typeface="宋体" panose="02010600030101010101" pitchFamily="2" charset="-122"/>
              </a:rPr>
              <a:t>，艾滋病疫情</a:t>
            </a:r>
            <a:r>
              <a:rPr lang="zh-CN" altLang="en-US" sz="2000" b="1" u="sng">
                <a:solidFill>
                  <a:srgbClr val="FF0000"/>
                </a:solidFill>
                <a:latin typeface="黑体" panose="02010609060101010101" pitchFamily="49" charset="-122"/>
                <a:ea typeface="黑体" panose="02010609060101010101" pitchFamily="49" charset="-122"/>
                <a:cs typeface="宋体" panose="02010600030101010101" pitchFamily="2" charset="-122"/>
              </a:rPr>
              <a:t>快速增长</a:t>
            </a:r>
            <a:r>
              <a:rPr lang="zh-CN" altLang="en-US" sz="2000" b="1" u="sng">
                <a:solidFill>
                  <a:srgbClr val="252525"/>
                </a:solidFill>
                <a:latin typeface="黑体" panose="02010609060101010101" pitchFamily="49" charset="-122"/>
                <a:ea typeface="黑体" panose="02010609060101010101" pitchFamily="49" charset="-122"/>
                <a:cs typeface="宋体" panose="02010600030101010101" pitchFamily="2" charset="-122"/>
              </a:rPr>
              <a:t>。</a:t>
            </a:r>
            <a:endParaRPr lang="zh-CN" altLang="en-US" sz="2000" u="sng">
              <a:latin typeface="黑体" panose="02010609060101010101" pitchFamily="49" charset="-122"/>
              <a:ea typeface="黑体" panose="02010609060101010101" pitchFamily="49" charset="-122"/>
              <a:cs typeface="宋体" panose="02010600030101010101" pitchFamily="2" charset="-122"/>
            </a:endParaRPr>
          </a:p>
          <a:p>
            <a:pPr indent="304800" eaLnBrk="0" hangingPunct="0">
              <a:lnSpc>
                <a:spcPct val="200000"/>
              </a:lnSpc>
            </a:pPr>
            <a:r>
              <a:rPr lang="zh-CN" altLang="en-US" sz="2000">
                <a:ea typeface="黑体" panose="02010609060101010101" pitchFamily="49" charset="-122"/>
                <a:cs typeface="宋体" panose="02010600030101010101" pitchFamily="2" charset="-122"/>
              </a:rPr>
              <a:t>数据表明，</a:t>
            </a:r>
            <a:r>
              <a:rPr lang="en-US" altLang="zh-CN" sz="2000">
                <a:ea typeface="黑体" panose="02010609060101010101" pitchFamily="49" charset="-122"/>
                <a:cs typeface="宋体" panose="02010600030101010101" pitchFamily="2" charset="-122"/>
              </a:rPr>
              <a:t>2015</a:t>
            </a:r>
            <a:r>
              <a:rPr lang="zh-CN" altLang="en-US" sz="2000">
                <a:ea typeface="黑体" panose="02010609060101010101" pitchFamily="49" charset="-122"/>
                <a:cs typeface="宋体" panose="02010600030101010101" pitchFamily="2" charset="-122"/>
              </a:rPr>
              <a:t>年</a:t>
            </a:r>
            <a:r>
              <a:rPr lang="en-US" altLang="zh-CN" sz="2000">
                <a:ea typeface="黑体" panose="02010609060101010101" pitchFamily="49" charset="-122"/>
                <a:cs typeface="宋体" panose="02010600030101010101" pitchFamily="2" charset="-122"/>
              </a:rPr>
              <a:t>1~10</a:t>
            </a:r>
            <a:r>
              <a:rPr lang="zh-CN" altLang="en-US" sz="2000">
                <a:ea typeface="黑体" panose="02010609060101010101" pitchFamily="49" charset="-122"/>
                <a:cs typeface="宋体" panose="02010600030101010101" pitchFamily="2" charset="-122"/>
              </a:rPr>
              <a:t>月，共报告</a:t>
            </a:r>
            <a:r>
              <a:rPr lang="en-US" altLang="zh-CN" sz="2000">
                <a:ea typeface="黑体" panose="02010609060101010101" pitchFamily="49" charset="-122"/>
                <a:cs typeface="宋体" panose="02010600030101010101" pitchFamily="2" charset="-122"/>
              </a:rPr>
              <a:t>2662</a:t>
            </a:r>
            <a:r>
              <a:rPr lang="zh-CN" altLang="en-US" sz="2000">
                <a:ea typeface="黑体" panose="02010609060101010101" pitchFamily="49" charset="-122"/>
                <a:cs typeface="宋体" panose="02010600030101010101" pitchFamily="2" charset="-122"/>
              </a:rPr>
              <a:t>例学生感染者和病人，比</a:t>
            </a:r>
            <a:r>
              <a:rPr lang="en-US" altLang="zh-CN" sz="2000">
                <a:ea typeface="黑体" panose="02010609060101010101" pitchFamily="49" charset="-122"/>
                <a:cs typeface="宋体" panose="02010600030101010101" pitchFamily="2" charset="-122"/>
              </a:rPr>
              <a:t>2014</a:t>
            </a:r>
            <a:r>
              <a:rPr lang="zh-CN" altLang="en-US" sz="2000">
                <a:ea typeface="黑体" panose="02010609060101010101" pitchFamily="49" charset="-122"/>
                <a:cs typeface="宋体" panose="02010600030101010101" pitchFamily="2" charset="-122"/>
              </a:rPr>
              <a:t>年同期增加</a:t>
            </a:r>
            <a:r>
              <a:rPr lang="en-US" altLang="zh-CN" sz="2000">
                <a:ea typeface="黑体" panose="02010609060101010101" pitchFamily="49" charset="-122"/>
                <a:cs typeface="宋体" panose="02010600030101010101" pitchFamily="2" charset="-122"/>
              </a:rPr>
              <a:t>27.8%</a:t>
            </a:r>
            <a:r>
              <a:rPr lang="zh-CN" altLang="en-US" sz="2000">
                <a:ea typeface="黑体" panose="02010609060101010101" pitchFamily="49" charset="-122"/>
                <a:cs typeface="宋体" panose="02010600030101010101" pitchFamily="2" charset="-122"/>
              </a:rPr>
              <a:t>。</a:t>
            </a:r>
            <a:endParaRPr lang="en-US" altLang="zh-CN" sz="2000" b="1">
              <a:solidFill>
                <a:srgbClr val="252525"/>
              </a:solidFill>
              <a:latin typeface="黑体" panose="02010609060101010101" pitchFamily="49" charset="-122"/>
              <a:ea typeface="黑体" panose="02010609060101010101" pitchFamily="49" charset="-122"/>
              <a:cs typeface="宋体" panose="02010600030101010101" pitchFamily="2" charset="-122"/>
            </a:endParaRPr>
          </a:p>
          <a:p>
            <a:pPr indent="304800" eaLnBrk="0" hangingPunct="0"/>
            <a:endParaRPr lang="zh-CN" altLang="en-US" sz="2000">
              <a:ea typeface="黑体" panose="02010609060101010101" pitchFamily="49" charset="-122"/>
              <a:cs typeface="宋体" panose="02010600030101010101" pitchFamily="2" charset="-122"/>
            </a:endParaRPr>
          </a:p>
        </p:txBody>
      </p:sp>
      <p:pic>
        <p:nvPicPr>
          <p:cNvPr id="11268" name="Picture 1" descr="全国人大代表、中国工程院院士钟南山。中国青年网记者 裴清波 摄"/>
          <p:cNvPicPr>
            <a:picLocks noChangeAspect="1" noChangeArrowheads="1"/>
          </p:cNvPicPr>
          <p:nvPr/>
        </p:nvPicPr>
        <p:blipFill>
          <a:blip r:embed="rId3" cstate="print"/>
          <a:srcRect/>
          <a:stretch>
            <a:fillRect/>
          </a:stretch>
        </p:blipFill>
        <p:spPr bwMode="auto">
          <a:xfrm>
            <a:off x="4464050" y="3500438"/>
            <a:ext cx="4037013" cy="2689225"/>
          </a:xfrm>
          <a:prstGeom prst="rect">
            <a:avLst/>
          </a:prstGeom>
          <a:noFill/>
          <a:ln w="9525">
            <a:noFill/>
            <a:miter lim="800000"/>
            <a:headEnd/>
            <a:tailEnd/>
          </a:ln>
        </p:spPr>
      </p:pic>
    </p:spTree>
  </p:cSld>
  <p:clrMapOvr>
    <a:masterClrMapping/>
  </p:clrMapOvr>
  <p:transition advTm="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val 2"/>
          <p:cNvSpPr>
            <a:spLocks noChangeArrowheads="1"/>
          </p:cNvSpPr>
          <p:nvPr/>
        </p:nvSpPr>
        <p:spPr bwMode="auto">
          <a:xfrm>
            <a:off x="817563" y="1052513"/>
            <a:ext cx="2241550" cy="1042987"/>
          </a:xfrm>
          <a:prstGeom prst="ellipse">
            <a:avLst/>
          </a:prstGeom>
          <a:solidFill>
            <a:srgbClr val="FF00FF"/>
          </a:solidFill>
          <a:ln w="9525">
            <a:noFill/>
            <a:round/>
          </a:ln>
          <a:effectLst/>
        </p:spPr>
        <p:txBody>
          <a:bodyPr wrap="none" anchor="ctr"/>
          <a:lstStyle/>
          <a:p>
            <a:pPr algn="ctr" eaLnBrk="1" hangingPunct="1"/>
            <a:r>
              <a:rPr lang="en-US" altLang="zh-CN" sz="2400" b="1">
                <a:ea typeface="宋体" panose="02010600030101010101" pitchFamily="2" charset="-122"/>
              </a:rPr>
              <a:t>1981</a:t>
            </a:r>
          </a:p>
          <a:p>
            <a:pPr algn="ctr" eaLnBrk="1" hangingPunct="1"/>
            <a:r>
              <a:rPr lang="zh-CN" altLang="en-US" sz="2400" b="1">
                <a:ea typeface="宋体" panose="02010600030101010101" pitchFamily="2" charset="-122"/>
              </a:rPr>
              <a:t>美国发现</a:t>
            </a:r>
          </a:p>
        </p:txBody>
      </p:sp>
      <p:sp>
        <p:nvSpPr>
          <p:cNvPr id="10243" name="Line 3"/>
          <p:cNvSpPr>
            <a:spLocks noChangeShapeType="1"/>
          </p:cNvSpPr>
          <p:nvPr/>
        </p:nvSpPr>
        <p:spPr bwMode="auto">
          <a:xfrm>
            <a:off x="2268538" y="1700213"/>
            <a:ext cx="647700" cy="0"/>
          </a:xfrm>
          <a:prstGeom prst="line">
            <a:avLst/>
          </a:prstGeom>
          <a:noFill/>
          <a:ln w="9525">
            <a:noFill/>
            <a:round/>
            <a:tailEnd type="triangle" w="med" len="med"/>
          </a:ln>
          <a:effectLst/>
        </p:spPr>
        <p:txBody>
          <a:bodyPr anchor="ctr"/>
          <a:lstStyle/>
          <a:p>
            <a:endParaRPr lang="zh-CN" altLang="en-US"/>
          </a:p>
        </p:txBody>
      </p:sp>
      <p:sp>
        <p:nvSpPr>
          <p:cNvPr id="10244" name="Oval 4"/>
          <p:cNvSpPr>
            <a:spLocks noChangeArrowheads="1"/>
          </p:cNvSpPr>
          <p:nvPr/>
        </p:nvSpPr>
        <p:spPr bwMode="auto">
          <a:xfrm>
            <a:off x="3563938" y="1052513"/>
            <a:ext cx="2160587" cy="1042987"/>
          </a:xfrm>
          <a:prstGeom prst="ellipse">
            <a:avLst/>
          </a:prstGeom>
          <a:solidFill>
            <a:srgbClr val="FF00FF"/>
          </a:solidFill>
          <a:ln w="9525">
            <a:noFill/>
            <a:round/>
          </a:ln>
          <a:effectLst/>
        </p:spPr>
        <p:txBody>
          <a:bodyPr wrap="none" anchor="ctr"/>
          <a:lstStyle/>
          <a:p>
            <a:pPr algn="ctr" eaLnBrk="1" hangingPunct="1"/>
            <a:r>
              <a:rPr lang="en-US" altLang="zh-CN" sz="2400" b="1">
                <a:ea typeface="宋体" panose="02010600030101010101" pitchFamily="2" charset="-122"/>
              </a:rPr>
              <a:t>1985</a:t>
            </a:r>
          </a:p>
          <a:p>
            <a:pPr algn="ctr" eaLnBrk="1" hangingPunct="1"/>
            <a:r>
              <a:rPr lang="zh-CN" altLang="en-US" sz="2400" b="1">
                <a:ea typeface="宋体" panose="02010600030101010101" pitchFamily="2" charset="-122"/>
              </a:rPr>
              <a:t>流入中国</a:t>
            </a:r>
          </a:p>
        </p:txBody>
      </p:sp>
      <p:sp>
        <p:nvSpPr>
          <p:cNvPr id="10245" name="Oval 5"/>
          <p:cNvSpPr>
            <a:spLocks noChangeArrowheads="1"/>
          </p:cNvSpPr>
          <p:nvPr/>
        </p:nvSpPr>
        <p:spPr bwMode="auto">
          <a:xfrm>
            <a:off x="6227763" y="1052513"/>
            <a:ext cx="2376487" cy="1042987"/>
          </a:xfrm>
          <a:prstGeom prst="ellipse">
            <a:avLst/>
          </a:prstGeom>
          <a:solidFill>
            <a:srgbClr val="FF00FF"/>
          </a:solidFill>
          <a:ln w="9525">
            <a:noFill/>
            <a:round/>
          </a:ln>
          <a:effectLst/>
        </p:spPr>
        <p:txBody>
          <a:bodyPr wrap="none" anchor="ctr"/>
          <a:lstStyle/>
          <a:p>
            <a:pPr algn="ctr" eaLnBrk="1" hangingPunct="1"/>
            <a:r>
              <a:rPr lang="en-US" altLang="zh-CN" sz="2400" b="1">
                <a:ea typeface="宋体" panose="02010600030101010101" pitchFamily="2" charset="-122"/>
              </a:rPr>
              <a:t>1992</a:t>
            </a:r>
          </a:p>
          <a:p>
            <a:pPr algn="ctr" eaLnBrk="1" hangingPunct="1"/>
            <a:r>
              <a:rPr lang="zh-CN" altLang="en-US" sz="2400" b="1">
                <a:ea typeface="宋体" panose="02010600030101010101" pitchFamily="2" charset="-122"/>
              </a:rPr>
              <a:t>西安首例</a:t>
            </a:r>
          </a:p>
        </p:txBody>
      </p:sp>
      <p:sp>
        <p:nvSpPr>
          <p:cNvPr id="10246" name="Line 6"/>
          <p:cNvSpPr>
            <a:spLocks noChangeShapeType="1"/>
          </p:cNvSpPr>
          <p:nvPr/>
        </p:nvSpPr>
        <p:spPr bwMode="auto">
          <a:xfrm>
            <a:off x="2268538" y="1700213"/>
            <a:ext cx="1008062" cy="0"/>
          </a:xfrm>
          <a:prstGeom prst="line">
            <a:avLst/>
          </a:prstGeom>
          <a:noFill/>
          <a:ln w="9525">
            <a:noFill/>
            <a:round/>
            <a:tailEnd type="triangle" w="med" len="med"/>
          </a:ln>
          <a:effectLst/>
        </p:spPr>
        <p:txBody>
          <a:bodyPr anchor="ctr"/>
          <a:lstStyle/>
          <a:p>
            <a:endParaRPr lang="zh-CN" altLang="en-US"/>
          </a:p>
        </p:txBody>
      </p:sp>
      <p:sp>
        <p:nvSpPr>
          <p:cNvPr id="10247" name="Line 7"/>
          <p:cNvSpPr>
            <a:spLocks noChangeShapeType="1"/>
          </p:cNvSpPr>
          <p:nvPr/>
        </p:nvSpPr>
        <p:spPr bwMode="auto">
          <a:xfrm>
            <a:off x="2268538" y="3860800"/>
            <a:ext cx="1727200" cy="0"/>
          </a:xfrm>
          <a:prstGeom prst="line">
            <a:avLst/>
          </a:prstGeom>
          <a:noFill/>
          <a:ln w="9525">
            <a:noFill/>
            <a:round/>
            <a:tailEnd type="triangle" w="med" len="med"/>
          </a:ln>
          <a:effectLst/>
        </p:spPr>
        <p:txBody>
          <a:bodyPr anchor="ctr"/>
          <a:lstStyle/>
          <a:p>
            <a:endParaRPr lang="zh-CN" altLang="en-US"/>
          </a:p>
        </p:txBody>
      </p:sp>
      <p:pic>
        <p:nvPicPr>
          <p:cNvPr id="10248" name="Picture 8" descr="20062271510734_34666"/>
          <p:cNvPicPr>
            <a:picLocks noChangeAspect="1" noChangeArrowheads="1"/>
          </p:cNvPicPr>
          <p:nvPr/>
        </p:nvPicPr>
        <p:blipFill>
          <a:blip r:embed="rId2" cstate="print"/>
          <a:srcRect/>
          <a:stretch>
            <a:fillRect/>
          </a:stretch>
        </p:blipFill>
        <p:spPr bwMode="auto">
          <a:xfrm>
            <a:off x="1042988" y="2420938"/>
            <a:ext cx="6985000" cy="3816350"/>
          </a:xfrm>
          <a:prstGeom prst="rect">
            <a:avLst/>
          </a:prstGeom>
          <a:noFill/>
          <a:ln w="9525">
            <a:noFill/>
            <a:miter lim="800000"/>
            <a:headEnd/>
            <a:tailEnd/>
          </a:ln>
        </p:spPr>
      </p:pic>
      <p:sp>
        <p:nvSpPr>
          <p:cNvPr id="10249" name="Text Box 1028"/>
          <p:cNvSpPr txBox="1">
            <a:spLocks noChangeArrowheads="1"/>
          </p:cNvSpPr>
          <p:nvPr/>
        </p:nvSpPr>
        <p:spPr bwMode="auto">
          <a:xfrm>
            <a:off x="1403350" y="6249988"/>
            <a:ext cx="5534025" cy="519112"/>
          </a:xfrm>
          <a:prstGeom prst="rect">
            <a:avLst/>
          </a:prstGeom>
          <a:solidFill>
            <a:schemeClr val="hlink"/>
          </a:solidFill>
          <a:ln w="9525">
            <a:noFill/>
            <a:miter lim="800000"/>
          </a:ln>
        </p:spPr>
        <p:txBody>
          <a:bodyPr>
            <a:spAutoFit/>
          </a:bodyPr>
          <a:lstStyle/>
          <a:p>
            <a:pPr algn="ctr" eaLnBrk="1" hangingPunct="1">
              <a:spcBef>
                <a:spcPct val="50000"/>
              </a:spcBef>
            </a:pPr>
            <a:r>
              <a:rPr lang="zh-CN" altLang="en-US" sz="2800" b="1">
                <a:solidFill>
                  <a:srgbClr val="000000"/>
                </a:solidFill>
                <a:latin typeface="楷体_GB2312" pitchFamily="49" charset="-122"/>
                <a:ea typeface="楷体_GB2312" pitchFamily="49" charset="-122"/>
              </a:rPr>
              <a:t>报告的</a:t>
            </a:r>
            <a:r>
              <a:rPr lang="en-US" altLang="zh-CN" sz="2800" b="1">
                <a:solidFill>
                  <a:srgbClr val="000000"/>
                </a:solidFill>
                <a:latin typeface="楷体_GB2312" pitchFamily="49" charset="-122"/>
                <a:ea typeface="楷体_GB2312" pitchFamily="49" charset="-122"/>
              </a:rPr>
              <a:t>HIV/AIDS</a:t>
            </a:r>
            <a:r>
              <a:rPr lang="zh-CN" altLang="en-US" sz="2800" b="1">
                <a:solidFill>
                  <a:srgbClr val="000000"/>
                </a:solidFill>
                <a:latin typeface="楷体_GB2312" pitchFamily="49" charset="-122"/>
                <a:ea typeface="楷体_GB2312" pitchFamily="49" charset="-122"/>
              </a:rPr>
              <a:t>仅仅是冰山一角</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71500" y="1785938"/>
            <a:ext cx="7929563" cy="4924425"/>
          </a:xfrm>
          <a:prstGeom prst="rect">
            <a:avLst/>
          </a:prstGeom>
          <a:noFill/>
          <a:ln w="9525">
            <a:noFill/>
            <a:miter lim="800000"/>
          </a:ln>
        </p:spPr>
        <p:txBody>
          <a:bodyPr anchor="ctr">
            <a:spAutoFit/>
          </a:bodyPr>
          <a:lstStyle/>
          <a:p>
            <a:pPr>
              <a:lnSpc>
                <a:spcPct val="150000"/>
              </a:lnSpc>
            </a:pPr>
            <a:r>
              <a:rPr lang="zh-CN" altLang="en-US" sz="2400" dirty="0">
                <a:solidFill>
                  <a:srgbClr val="FF0000"/>
                </a:solidFill>
                <a:latin typeface="黑体" panose="02010609060101010101" pitchFamily="49" charset="-122"/>
                <a:ea typeface="黑体" panose="02010609060101010101" pitchFamily="49" charset="-122"/>
                <a:cs typeface="华文楷体" charset="-122"/>
              </a:rPr>
              <a:t>启示</a:t>
            </a:r>
            <a:r>
              <a:rPr lang="en-US" altLang="zh-CN" sz="2400" dirty="0">
                <a:solidFill>
                  <a:srgbClr val="FF0000"/>
                </a:solidFill>
                <a:latin typeface="黑体" panose="02010609060101010101" pitchFamily="49" charset="-122"/>
                <a:ea typeface="黑体" panose="02010609060101010101" pitchFamily="49" charset="-122"/>
                <a:cs typeface="华文楷体" charset="-122"/>
              </a:rPr>
              <a:t>——</a:t>
            </a:r>
            <a:r>
              <a:rPr lang="zh-CN" altLang="en-US" sz="2400" dirty="0">
                <a:solidFill>
                  <a:srgbClr val="FF0000"/>
                </a:solidFill>
                <a:latin typeface="黑体" panose="02010609060101010101" pitchFamily="49" charset="-122"/>
                <a:ea typeface="黑体" panose="02010609060101010101" pitchFamily="49" charset="-122"/>
                <a:cs typeface="华文楷体" charset="-122"/>
              </a:rPr>
              <a:t>典型的早期感染者</a:t>
            </a:r>
            <a:endParaRPr lang="en-US" altLang="zh-CN" sz="2400" dirty="0">
              <a:solidFill>
                <a:srgbClr val="FF0000"/>
              </a:solidFill>
              <a:latin typeface="黑体" panose="02010609060101010101" pitchFamily="49" charset="-122"/>
              <a:ea typeface="黑体" panose="02010609060101010101" pitchFamily="49" charset="-122"/>
              <a:cs typeface="华文楷体" charset="-122"/>
            </a:endParaRPr>
          </a:p>
          <a:p>
            <a:pPr>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cs typeface="华文楷体" charset="-122"/>
              </a:rPr>
              <a:t>有知识并不表示一定具备拒绝无保护性行为的能力。</a:t>
            </a:r>
            <a:endParaRPr lang="en-US" altLang="zh-CN" sz="2400" dirty="0">
              <a:latin typeface="黑体" panose="02010609060101010101" pitchFamily="49" charset="-122"/>
              <a:ea typeface="黑体" panose="02010609060101010101" pitchFamily="49" charset="-122"/>
              <a:cs typeface="华文楷体" charset="-122"/>
            </a:endParaRPr>
          </a:p>
          <a:p>
            <a:pPr eaLnBrk="0" hangingPunct="0">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cs typeface="华文楷体" charset="-122"/>
              </a:rPr>
              <a:t>学会拒绝，警惕以爱的名义去伤害</a:t>
            </a:r>
            <a:r>
              <a:rPr lang="en-US" altLang="zh-CN" sz="2400" dirty="0">
                <a:latin typeface="黑体" panose="02010609060101010101" pitchFamily="49" charset="-122"/>
                <a:ea typeface="黑体" panose="02010609060101010101" pitchFamily="49" charset="-122"/>
                <a:cs typeface="华文楷体" charset="-122"/>
              </a:rPr>
              <a:t>……</a:t>
            </a:r>
          </a:p>
          <a:p>
            <a:pPr eaLnBrk="0" hangingPunct="0">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cs typeface="华文楷体" charset="-122"/>
              </a:rPr>
              <a:t>受害者难以维权，尽管只和他发生</a:t>
            </a:r>
            <a:r>
              <a:rPr lang="zh-CN" altLang="en-US" sz="2400" dirty="0" smtClean="0">
                <a:latin typeface="黑体" panose="02010609060101010101" pitchFamily="49" charset="-122"/>
                <a:ea typeface="黑体" panose="02010609060101010101" pitchFamily="49" charset="-122"/>
                <a:cs typeface="华文楷体" charset="-122"/>
              </a:rPr>
              <a:t>了一次性关系，相</a:t>
            </a:r>
            <a:r>
              <a:rPr lang="zh-CN" altLang="en-US" sz="2400" dirty="0">
                <a:latin typeface="黑体" panose="02010609060101010101" pitchFamily="49" charset="-122"/>
                <a:ea typeface="黑体" panose="02010609060101010101" pitchFamily="49" charset="-122"/>
                <a:cs typeface="华文楷体" charset="-122"/>
              </a:rPr>
              <a:t>信一定是</a:t>
            </a:r>
            <a:r>
              <a:rPr lang="zh-CN" altLang="en-US" sz="2400" dirty="0" smtClean="0">
                <a:latin typeface="黑体" panose="02010609060101010101" pitchFamily="49" charset="-122"/>
                <a:ea typeface="黑体" panose="02010609060101010101" pitchFamily="49" charset="-122"/>
                <a:cs typeface="华文楷体" charset="-122"/>
              </a:rPr>
              <a:t>他（她）传染的</a:t>
            </a:r>
            <a:r>
              <a:rPr lang="zh-CN" altLang="en-US" sz="2400" dirty="0">
                <a:latin typeface="黑体" panose="02010609060101010101" pitchFamily="49" charset="-122"/>
                <a:ea typeface="黑体" panose="02010609060101010101" pitchFamily="49" charset="-122"/>
                <a:cs typeface="华文楷体" charset="-122"/>
              </a:rPr>
              <a:t>，却无法去法院告</a:t>
            </a:r>
            <a:r>
              <a:rPr lang="zh-CN" altLang="en-US" sz="2400" dirty="0" smtClean="0">
                <a:latin typeface="黑体" panose="02010609060101010101" pitchFamily="49" charset="-122"/>
                <a:ea typeface="黑体" panose="02010609060101010101" pitchFamily="49" charset="-122"/>
                <a:cs typeface="华文楷体" charset="-122"/>
              </a:rPr>
              <a:t>他。因</a:t>
            </a:r>
            <a:r>
              <a:rPr lang="zh-CN" altLang="en-US" sz="2400" dirty="0">
                <a:latin typeface="黑体" panose="02010609060101010101" pitchFamily="49" charset="-122"/>
                <a:ea typeface="黑体" panose="02010609060101010101" pitchFamily="49" charset="-122"/>
                <a:cs typeface="华文楷体" charset="-122"/>
              </a:rPr>
              <a:t>为无论输赢自己感染者的身份都将被暴露</a:t>
            </a:r>
            <a:r>
              <a:rPr lang="en-US" altLang="zh-CN" sz="2400" dirty="0">
                <a:latin typeface="黑体" panose="02010609060101010101" pitchFamily="49" charset="-122"/>
                <a:ea typeface="黑体" panose="02010609060101010101" pitchFamily="49" charset="-122"/>
                <a:cs typeface="华文楷体" charset="-122"/>
              </a:rPr>
              <a:t>……</a:t>
            </a:r>
          </a:p>
          <a:p>
            <a:pPr eaLnBrk="0" hangingPunct="0">
              <a:lnSpc>
                <a:spcPct val="150000"/>
              </a:lnSpc>
            </a:pPr>
            <a:endParaRPr lang="en-US" altLang="zh-CN" sz="2000" dirty="0">
              <a:latin typeface="黑体" panose="02010609060101010101" pitchFamily="49" charset="-122"/>
              <a:ea typeface="黑体" panose="02010609060101010101" pitchFamily="49" charset="-122"/>
              <a:cs typeface="华文楷体" charset="-122"/>
            </a:endParaRPr>
          </a:p>
          <a:p>
            <a:pPr eaLnBrk="0" hangingPunct="0">
              <a:lnSpc>
                <a:spcPct val="150000"/>
              </a:lnSpc>
            </a:pPr>
            <a:r>
              <a:rPr lang="zh-CN" altLang="en-US" sz="2000" dirty="0">
                <a:latin typeface="黑体" panose="02010609060101010101" pitchFamily="49" charset="-122"/>
                <a:ea typeface="黑体" panose="02010609060101010101" pitchFamily="49" charset="-122"/>
                <a:cs typeface="华文楷体" charset="-122"/>
              </a:rPr>
              <a:t>    </a:t>
            </a:r>
            <a:r>
              <a:rPr lang="en-US" altLang="zh-CN" sz="2000" dirty="0" smtClean="0">
                <a:latin typeface="黑体" panose="02010609060101010101" pitchFamily="49" charset="-122"/>
                <a:ea typeface="黑体" panose="02010609060101010101" pitchFamily="49" charset="-122"/>
                <a:cs typeface="华文楷体" charset="-122"/>
              </a:rPr>
              <a:t>.</a:t>
            </a:r>
            <a:endParaRPr lang="zh-CN" altLang="en-US" sz="2000" dirty="0">
              <a:latin typeface="黑体" panose="02010609060101010101" pitchFamily="49" charset="-122"/>
              <a:ea typeface="黑体" panose="02010609060101010101" pitchFamily="49" charset="-122"/>
              <a:cs typeface="华文楷体" charset="-122"/>
            </a:endParaRPr>
          </a:p>
          <a:p>
            <a:pPr eaLnBrk="0" hangingPunct="0"/>
            <a:r>
              <a:rPr lang="zh-CN" altLang="en-US" sz="2000" b="1" dirty="0">
                <a:latin typeface="楷体_GB2312" pitchFamily="49" charset="-122"/>
                <a:ea typeface="楷体_GB2312" pitchFamily="49" charset="-122"/>
                <a:cs typeface="华文楷体" charset="-122"/>
              </a:rPr>
              <a:t> </a:t>
            </a:r>
          </a:p>
          <a:p>
            <a:pPr eaLnBrk="0" hangingPunct="0"/>
            <a:endParaRPr lang="zh-CN" altLang="en-US" dirty="0">
              <a:latin typeface="Arial" panose="020B0604020202020204" pitchFamily="34" charset="0"/>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Effect transition="in" filter="fade">
                                      <p:cBhvr>
                                        <p:cTn id="7" dur="2000"/>
                                        <p:tgtEl>
                                          <p:spTgt spid="10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5">
                                            <p:txEl>
                                              <p:pRg st="1" end="1"/>
                                            </p:txEl>
                                          </p:spTgt>
                                        </p:tgtEl>
                                        <p:attrNameLst>
                                          <p:attrName>style.visibility</p:attrName>
                                        </p:attrNameLst>
                                      </p:cBhvr>
                                      <p:to>
                                        <p:strVal val="visible"/>
                                      </p:to>
                                    </p:set>
                                    <p:animEffect transition="in" filter="fade">
                                      <p:cBhvr>
                                        <p:cTn id="12" dur="2000"/>
                                        <p:tgtEl>
                                          <p:spTgt spid="10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5">
                                            <p:txEl>
                                              <p:pRg st="2" end="2"/>
                                            </p:txEl>
                                          </p:spTgt>
                                        </p:tgtEl>
                                        <p:attrNameLst>
                                          <p:attrName>style.visibility</p:attrName>
                                        </p:attrNameLst>
                                      </p:cBhvr>
                                      <p:to>
                                        <p:strVal val="visible"/>
                                      </p:to>
                                    </p:set>
                                    <p:animEffect transition="in" filter="fade">
                                      <p:cBhvr>
                                        <p:cTn id="17" dur="2000"/>
                                        <p:tgtEl>
                                          <p:spTgt spid="10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5">
                                            <p:txEl>
                                              <p:pRg st="3" end="3"/>
                                            </p:txEl>
                                          </p:spTgt>
                                        </p:tgtEl>
                                        <p:attrNameLst>
                                          <p:attrName>style.visibility</p:attrName>
                                        </p:attrNameLst>
                                      </p:cBhvr>
                                      <p:to>
                                        <p:strVal val="visible"/>
                                      </p:to>
                                    </p:set>
                                    <p:animEffect transition="in" filter="fade">
                                      <p:cBhvr>
                                        <p:cTn id="22" dur="2000"/>
                                        <p:tgtEl>
                                          <p:spTgt spid="10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5">
                                            <p:txEl>
                                              <p:pRg st="5" end="5"/>
                                            </p:txEl>
                                          </p:spTgt>
                                        </p:tgtEl>
                                        <p:attrNameLst>
                                          <p:attrName>style.visibility</p:attrName>
                                        </p:attrNameLst>
                                      </p:cBhvr>
                                      <p:to>
                                        <p:strVal val="visible"/>
                                      </p:to>
                                    </p:set>
                                    <p:animEffect transition="in" filter="fade">
                                      <p:cBhvr>
                                        <p:cTn id="27" dur="2000"/>
                                        <p:tgtEl>
                                          <p:spTgt spid="102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5">
                                            <p:txEl>
                                              <p:pRg st="6" end="6"/>
                                            </p:txEl>
                                          </p:spTgt>
                                        </p:tgtEl>
                                        <p:attrNameLst>
                                          <p:attrName>style.visibility</p:attrName>
                                        </p:attrNameLst>
                                      </p:cBhvr>
                                      <p:to>
                                        <p:strVal val="visible"/>
                                      </p:to>
                                    </p:set>
                                    <p:animEffect transition="in" filter="fade">
                                      <p:cBhvr>
                                        <p:cTn id="32" dur="2000"/>
                                        <p:tgtEl>
                                          <p:spTgt spid="10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3"/>
          <p:cNvSpPr>
            <a:spLocks noChangeArrowheads="1"/>
          </p:cNvSpPr>
          <p:nvPr/>
        </p:nvSpPr>
        <p:spPr bwMode="auto">
          <a:xfrm>
            <a:off x="928688" y="714375"/>
            <a:ext cx="7429500" cy="646113"/>
          </a:xfrm>
          <a:prstGeom prst="rect">
            <a:avLst/>
          </a:prstGeom>
          <a:noFill/>
          <a:ln w="38100">
            <a:solidFill>
              <a:srgbClr val="000099"/>
            </a:solidFill>
            <a:miter lim="800000"/>
          </a:ln>
        </p:spPr>
        <p:txBody>
          <a:bodyPr>
            <a:spAutoFit/>
          </a:bodyPr>
          <a:lstStyle/>
          <a:p>
            <a:pPr algn="ctr"/>
            <a:r>
              <a:rPr lang="zh-CN" altLang="en-US" sz="3600" b="1">
                <a:solidFill>
                  <a:srgbClr val="000099"/>
                </a:solidFill>
                <a:latin typeface="黑体" panose="02010609060101010101" pitchFamily="49" charset="-122"/>
                <a:ea typeface="黑体" panose="02010609060101010101" pitchFamily="49" charset="-122"/>
                <a:cs typeface="Times New Roman" panose="02020603050405020304" pitchFamily="18" charset="0"/>
              </a:rPr>
              <a:t>学生</a:t>
            </a:r>
            <a:r>
              <a:rPr lang="en-US" altLang="zh-CN" sz="3600" b="1">
                <a:solidFill>
                  <a:srgbClr val="000099"/>
                </a:solidFill>
                <a:latin typeface="黑体" panose="02010609060101010101" pitchFamily="49" charset="-122"/>
                <a:ea typeface="黑体" panose="02010609060101010101" pitchFamily="49" charset="-122"/>
                <a:cs typeface="Times New Roman" panose="02020603050405020304" pitchFamily="18" charset="0"/>
              </a:rPr>
              <a:t>HIV/AIDS</a:t>
            </a:r>
            <a:r>
              <a:rPr lang="zh-CN" altLang="en-US" sz="3600" b="1">
                <a:solidFill>
                  <a:srgbClr val="000099"/>
                </a:solidFill>
                <a:latin typeface="黑体" panose="02010609060101010101" pitchFamily="49" charset="-122"/>
                <a:ea typeface="黑体" panose="02010609060101010101" pitchFamily="49" charset="-122"/>
                <a:cs typeface="Times New Roman" panose="02020603050405020304" pitchFamily="18" charset="0"/>
              </a:rPr>
              <a:t>防治难点</a:t>
            </a:r>
          </a:p>
        </p:txBody>
      </p:sp>
      <p:sp>
        <p:nvSpPr>
          <p:cNvPr id="5" name="内容占位符 4"/>
          <p:cNvSpPr>
            <a:spLocks noGrp="1"/>
          </p:cNvSpPr>
          <p:nvPr>
            <p:ph idx="1"/>
          </p:nvPr>
        </p:nvSpPr>
        <p:spPr>
          <a:xfrm>
            <a:off x="0" y="2357438"/>
            <a:ext cx="9144000" cy="571500"/>
          </a:xfrm>
        </p:spPr>
        <p:txBody>
          <a:bodyPr>
            <a:normAutofit fontScale="92500" lnSpcReduction="10000"/>
          </a:bodyPr>
          <a:lstStyle/>
          <a:p>
            <a:pPr>
              <a:lnSpc>
                <a:spcPct val="150000"/>
              </a:lnSpc>
              <a:buFont typeface="Wingdings" panose="05000000000000000000" pitchFamily="2" charset="2"/>
              <a:buChar char="ü"/>
              <a:defRPr/>
            </a:pPr>
            <a:r>
              <a:rPr lang="zh-CN" altLang="en-US" sz="2400" kern="1200" dirty="0" smtClean="0">
                <a:latin typeface="黑体" panose="02010609060101010101" pitchFamily="49" charset="-122"/>
                <a:ea typeface="黑体" panose="02010609060101010101" pitchFamily="49" charset="-122"/>
              </a:rPr>
              <a:t>接受新鲜事物能力强，但对微信等网络交友危险认识不够；</a:t>
            </a:r>
            <a:endParaRPr lang="en-US" altLang="zh-CN" sz="2400" kern="1200" dirty="0" smtClean="0">
              <a:latin typeface="黑体" panose="02010609060101010101" pitchFamily="49" charset="-122"/>
              <a:ea typeface="黑体" panose="02010609060101010101" pitchFamily="49" charset="-122"/>
            </a:endParaRPr>
          </a:p>
        </p:txBody>
      </p:sp>
      <p:sp>
        <p:nvSpPr>
          <p:cNvPr id="4" name="Rectangle 2"/>
          <p:cNvSpPr txBox="1">
            <a:spLocks noChangeArrowheads="1"/>
          </p:cNvSpPr>
          <p:nvPr/>
        </p:nvSpPr>
        <p:spPr bwMode="auto">
          <a:xfrm>
            <a:off x="0" y="1643063"/>
            <a:ext cx="9001125" cy="857250"/>
          </a:xfrm>
          <a:prstGeom prst="rect">
            <a:avLst/>
          </a:prstGeom>
          <a:noFill/>
          <a:ln w="9525">
            <a:noFill/>
            <a:miter lim="800000"/>
          </a:ln>
        </p:spPr>
        <p:txBody>
          <a:bodyPr/>
          <a:lstStyle/>
          <a:p>
            <a:pPr marL="469900" indent="-469900" eaLnBrk="0" hangingPunct="0">
              <a:lnSpc>
                <a:spcPct val="150000"/>
              </a:lnSpc>
              <a:spcBef>
                <a:spcPct val="20000"/>
              </a:spcBef>
              <a:buClr>
                <a:schemeClr val="accent2"/>
              </a:buClr>
              <a:buFont typeface="Wingdings" panose="05000000000000000000" pitchFamily="2" charset="2"/>
              <a:buChar char="ü"/>
              <a:defRPr/>
            </a:pPr>
            <a:r>
              <a:rPr lang="zh-CN" altLang="en-US" sz="2400" dirty="0">
                <a:latin typeface="黑体" panose="02010609060101010101" pitchFamily="49" charset="-122"/>
                <a:ea typeface="黑体" panose="02010609060101010101" pitchFamily="49" charset="-122"/>
              </a:rPr>
              <a:t>了解一定防艾知识，但存在侥幸心理、知行分离现象严重；</a:t>
            </a:r>
            <a:endParaRPr lang="en-US" altLang="zh-CN" sz="2400" dirty="0">
              <a:latin typeface="黑体" panose="02010609060101010101" pitchFamily="49" charset="-122"/>
              <a:ea typeface="黑体" panose="02010609060101010101" pitchFamily="49" charset="-122"/>
            </a:endParaRPr>
          </a:p>
          <a:p>
            <a:pPr marL="469900" indent="-469900" eaLnBrk="0" hangingPunct="0">
              <a:lnSpc>
                <a:spcPct val="150000"/>
              </a:lnSpc>
              <a:spcBef>
                <a:spcPct val="20000"/>
              </a:spcBef>
              <a:buClr>
                <a:schemeClr val="accent2"/>
              </a:buClr>
              <a:defRPr/>
            </a:pPr>
            <a:r>
              <a:rPr lang="zh-CN" altLang="en-US" sz="3000" kern="0" dirty="0">
                <a:latin typeface="+mn-lt"/>
              </a:rPr>
              <a:t/>
            </a:r>
            <a:br>
              <a:rPr lang="zh-CN" altLang="en-US" sz="3000" kern="0" dirty="0">
                <a:latin typeface="+mn-lt"/>
              </a:rPr>
            </a:br>
            <a:r>
              <a:rPr lang="zh-CN" altLang="en-US" sz="3000" kern="0" dirty="0">
                <a:latin typeface="+mn-lt"/>
              </a:rPr>
              <a:t>　</a:t>
            </a:r>
            <a:endParaRPr lang="en-US" altLang="zh-CN" sz="2200" kern="0" dirty="0">
              <a:latin typeface="黑体" panose="02010609060101010101" pitchFamily="49" charset="-122"/>
              <a:ea typeface="黑体" panose="02010609060101010101" pitchFamily="49" charset="-122"/>
            </a:endParaRPr>
          </a:p>
        </p:txBody>
      </p:sp>
      <p:sp>
        <p:nvSpPr>
          <p:cNvPr id="6" name="Rectangle 2"/>
          <p:cNvSpPr txBox="1">
            <a:spLocks noChangeArrowheads="1"/>
          </p:cNvSpPr>
          <p:nvPr/>
        </p:nvSpPr>
        <p:spPr bwMode="auto">
          <a:xfrm>
            <a:off x="0" y="2928938"/>
            <a:ext cx="9001125" cy="857250"/>
          </a:xfrm>
          <a:prstGeom prst="rect">
            <a:avLst/>
          </a:prstGeom>
          <a:noFill/>
          <a:ln w="9525">
            <a:noFill/>
            <a:miter lim="800000"/>
          </a:ln>
        </p:spPr>
        <p:txBody>
          <a:bodyPr/>
          <a:lstStyle/>
          <a:p>
            <a:pPr marL="469900" indent="-469900" eaLnBrk="0" hangingPunct="0">
              <a:lnSpc>
                <a:spcPct val="150000"/>
              </a:lnSpc>
              <a:spcBef>
                <a:spcPct val="20000"/>
              </a:spcBef>
              <a:buClr>
                <a:schemeClr val="accent2"/>
              </a:buClr>
              <a:buFont typeface="Wingdings" panose="05000000000000000000" pitchFamily="2" charset="2"/>
              <a:buChar char="ü"/>
              <a:defRPr/>
            </a:pPr>
            <a:r>
              <a:rPr lang="zh-CN" altLang="en-US" sz="2400" dirty="0">
                <a:latin typeface="黑体" panose="02010609060101010101" pitchFamily="49" charset="-122"/>
                <a:ea typeface="黑体" panose="02010609060101010101" pitchFamily="49" charset="-122"/>
              </a:rPr>
              <a:t>缺乏警示性、针对性教育。</a:t>
            </a:r>
            <a:r>
              <a:rPr lang="zh-CN" altLang="en-US" sz="3000" kern="0" dirty="0">
                <a:latin typeface="+mn-lt"/>
              </a:rPr>
              <a:t/>
            </a:r>
            <a:br>
              <a:rPr lang="zh-CN" altLang="en-US" sz="3000" kern="0" dirty="0">
                <a:latin typeface="+mn-lt"/>
              </a:rPr>
            </a:br>
            <a:r>
              <a:rPr lang="zh-CN" altLang="en-US" sz="3000" kern="0" dirty="0">
                <a:latin typeface="+mn-lt"/>
              </a:rPr>
              <a:t>　</a:t>
            </a:r>
            <a:endParaRPr lang="en-US" altLang="zh-CN" sz="2200" kern="0" dirty="0">
              <a:latin typeface="黑体" panose="02010609060101010101" pitchFamily="49" charset="-122"/>
              <a:ea typeface="黑体" panose="02010609060101010101" pitchFamily="49" charset="-122"/>
            </a:endParaRPr>
          </a:p>
        </p:txBody>
      </p:sp>
      <p:sp>
        <p:nvSpPr>
          <p:cNvPr id="7" name="矩形 6"/>
          <p:cNvSpPr>
            <a:spLocks noChangeArrowheads="1"/>
          </p:cNvSpPr>
          <p:nvPr/>
        </p:nvSpPr>
        <p:spPr bwMode="auto">
          <a:xfrm>
            <a:off x="428625" y="3929063"/>
            <a:ext cx="8001000" cy="2222500"/>
          </a:xfrm>
          <a:prstGeom prst="rect">
            <a:avLst/>
          </a:prstGeom>
          <a:noFill/>
          <a:ln w="9525">
            <a:noFill/>
            <a:miter lim="800000"/>
          </a:ln>
        </p:spPr>
        <p:txBody>
          <a:bodyPr>
            <a:spAutoFit/>
          </a:bodyPr>
          <a:lstStyle/>
          <a:p>
            <a:pPr>
              <a:lnSpc>
                <a:spcPct val="150000"/>
              </a:lnSpc>
            </a:pPr>
            <a:r>
              <a:rPr lang="zh-CN" altLang="en-US" sz="2400">
                <a:latin typeface="黑体" panose="02010609060101010101" pitchFamily="49" charset="-122"/>
                <a:ea typeface="黑体" panose="02010609060101010101" pitchFamily="49" charset="-122"/>
              </a:rPr>
              <a:t>由于身体结构的不利因素，男男性行为更易感染</a:t>
            </a:r>
            <a:r>
              <a:rPr lang="en-US" altLang="zh-CN" sz="2400">
                <a:latin typeface="黑体" panose="02010609060101010101" pitchFamily="49" charset="-122"/>
                <a:ea typeface="黑体" panose="02010609060101010101" pitchFamily="49" charset="-122"/>
              </a:rPr>
              <a:t>HIV</a:t>
            </a:r>
            <a:r>
              <a:rPr lang="zh-CN" altLang="en-US" sz="2400">
                <a:latin typeface="黑体" panose="02010609060101010101" pitchFamily="49" charset="-122"/>
                <a:ea typeface="黑体" panose="02010609060101010101" pitchFamily="49" charset="-122"/>
              </a:rPr>
              <a:t>。一定讲清楚男生是感染</a:t>
            </a:r>
            <a:r>
              <a:rPr lang="en-US" altLang="zh-CN" sz="2400">
                <a:latin typeface="黑体" panose="02010609060101010101" pitchFamily="49" charset="-122"/>
                <a:ea typeface="黑体" panose="02010609060101010101" pitchFamily="49" charset="-122"/>
              </a:rPr>
              <a:t>HIV</a:t>
            </a:r>
            <a:r>
              <a:rPr lang="zh-CN" altLang="en-US" sz="2400">
                <a:latin typeface="黑体" panose="02010609060101010101" pitchFamily="49" charset="-122"/>
                <a:ea typeface="黑体" panose="02010609060101010101" pitchFamily="49" charset="-122"/>
              </a:rPr>
              <a:t>的弱势群体，不然，男孩总认为自己是个强者。要学会避免创造发生性的环境和条件，如网聊后宾馆见面等单独相处的空间等</a:t>
            </a:r>
            <a:r>
              <a:rPr lang="en-US" altLang="zh-CN" sz="2400">
                <a:latin typeface="黑体" panose="02010609060101010101" pitchFamily="49" charset="-122"/>
                <a:ea typeface="黑体" panose="02010609060101010101" pitchFamily="49" charset="-122"/>
              </a:rPr>
              <a:t>……</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P spid="6" grpId="0" build="p"/>
      <p:bldP spid="7"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3000364" y="3000372"/>
            <a:ext cx="2857520" cy="3143272"/>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989" name="Rectangle 17"/>
          <p:cNvSpPr>
            <a:spLocks noChangeArrowheads="1"/>
          </p:cNvSpPr>
          <p:nvPr/>
        </p:nvSpPr>
        <p:spPr bwMode="auto">
          <a:xfrm>
            <a:off x="6286500" y="4857750"/>
            <a:ext cx="2428875" cy="1323975"/>
          </a:xfrm>
          <a:prstGeom prst="rect">
            <a:avLst/>
          </a:prstGeom>
          <a:noFill/>
          <a:ln w="57150">
            <a:solidFill>
              <a:srgbClr val="FF0000"/>
            </a:solidFill>
            <a:bevel/>
          </a:ln>
        </p:spPr>
        <p:txBody>
          <a:bodyPr>
            <a:spAutoFit/>
          </a:bodyPr>
          <a:lstStyle/>
          <a:p>
            <a:r>
              <a:rPr lang="en-US" altLang="zh-CN" sz="2000">
                <a:latin typeface="黑体" panose="02010609060101010101" pitchFamily="49" charset="-122"/>
                <a:ea typeface="黑体" panose="02010609060101010101" pitchFamily="49" charset="-122"/>
                <a:sym typeface="黑体" panose="02010609060101010101" pitchFamily="49" charset="-122"/>
              </a:rPr>
              <a:t>5.</a:t>
            </a:r>
            <a:r>
              <a:rPr lang="zh-CN" altLang="en-US" sz="2000">
                <a:latin typeface="黑体" panose="02010609060101010101" pitchFamily="49" charset="-122"/>
                <a:ea typeface="黑体" panose="02010609060101010101" pitchFamily="49" charset="-122"/>
                <a:sym typeface="黑体" panose="02010609060101010101" pitchFamily="49" charset="-122"/>
              </a:rPr>
              <a:t>以学校为单位，每年</a:t>
            </a:r>
            <a:r>
              <a:rPr lang="en-US" altLang="zh-CN" sz="2000">
                <a:latin typeface="黑体" panose="02010609060101010101" pitchFamily="49" charset="-122"/>
                <a:ea typeface="黑体" panose="02010609060101010101" pitchFamily="49" charset="-122"/>
                <a:sym typeface="黑体" panose="02010609060101010101" pitchFamily="49" charset="-122"/>
              </a:rPr>
              <a:t>12</a:t>
            </a:r>
            <a:r>
              <a:rPr lang="zh-CN" altLang="en-US" sz="2000">
                <a:latin typeface="黑体" panose="02010609060101010101" pitchFamily="49" charset="-122"/>
                <a:ea typeface="黑体" panose="02010609060101010101" pitchFamily="49" charset="-122"/>
                <a:sym typeface="黑体" panose="02010609060101010101" pitchFamily="49" charset="-122"/>
              </a:rPr>
              <a:t>月</a:t>
            </a:r>
            <a:r>
              <a:rPr lang="en-US" altLang="zh-CN" sz="2000">
                <a:latin typeface="黑体" panose="02010609060101010101" pitchFamily="49" charset="-122"/>
                <a:ea typeface="黑体" panose="02010609060101010101" pitchFamily="49" charset="-122"/>
                <a:sym typeface="黑体" panose="02010609060101010101" pitchFamily="49" charset="-122"/>
              </a:rPr>
              <a:t>1</a:t>
            </a:r>
            <a:r>
              <a:rPr lang="zh-CN" altLang="en-US" sz="2000">
                <a:latin typeface="黑体" panose="02010609060101010101" pitchFamily="49" charset="-122"/>
                <a:ea typeface="黑体" panose="02010609060101010101" pitchFamily="49" charset="-122"/>
                <a:sym typeface="黑体" panose="02010609060101010101" pitchFamily="49" charset="-122"/>
              </a:rPr>
              <a:t>日前后主题宣传活动覆盖率</a:t>
            </a:r>
            <a:r>
              <a:rPr lang="en-US" altLang="zh-CN" sz="2000">
                <a:latin typeface="黑体" panose="02010609060101010101" pitchFamily="49" charset="-122"/>
                <a:ea typeface="黑体" panose="02010609060101010101" pitchFamily="49" charset="-122"/>
                <a:sym typeface="黑体" panose="02010609060101010101" pitchFamily="49" charset="-122"/>
              </a:rPr>
              <a:t>100%</a:t>
            </a:r>
            <a:endParaRPr lang="zh-CN" altLang="en-US" sz="2000">
              <a:latin typeface="Lucida Sans Unicode" panose="020B0602030504020204" pitchFamily="34" charset="0"/>
              <a:ea typeface="黑体" panose="02010609060101010101" pitchFamily="49" charset="-122"/>
              <a:sym typeface="黑体" panose="02010609060101010101" pitchFamily="49" charset="-122"/>
            </a:endParaRPr>
          </a:p>
        </p:txBody>
      </p:sp>
      <p:sp>
        <p:nvSpPr>
          <p:cNvPr id="41990" name="Rectangle 18"/>
          <p:cNvSpPr>
            <a:spLocks noChangeArrowheads="1"/>
          </p:cNvSpPr>
          <p:nvPr/>
        </p:nvSpPr>
        <p:spPr bwMode="auto">
          <a:xfrm>
            <a:off x="357188" y="4857750"/>
            <a:ext cx="2214562" cy="1016000"/>
          </a:xfrm>
          <a:prstGeom prst="rect">
            <a:avLst/>
          </a:prstGeom>
          <a:noFill/>
          <a:ln w="57150">
            <a:solidFill>
              <a:srgbClr val="FF0000"/>
            </a:solidFill>
            <a:bevel/>
          </a:ln>
        </p:spPr>
        <p:txBody>
          <a:bodyPr>
            <a:spAutoFit/>
          </a:bodyPr>
          <a:lstStyle/>
          <a:p>
            <a:pPr algn="ctr"/>
            <a:r>
              <a:rPr lang="en-US" altLang="zh-CN" sz="2000">
                <a:latin typeface="黑体" panose="02010609060101010101" pitchFamily="49" charset="-122"/>
                <a:ea typeface="黑体" panose="02010609060101010101" pitchFamily="49" charset="-122"/>
                <a:sym typeface="黑体" panose="02010609060101010101" pitchFamily="49" charset="-122"/>
              </a:rPr>
              <a:t>4.</a:t>
            </a:r>
            <a:r>
              <a:rPr lang="zh-CN" altLang="en-US" sz="2000">
                <a:latin typeface="黑体" panose="02010609060101010101" pitchFamily="49" charset="-122"/>
                <a:ea typeface="黑体" panose="02010609060101010101" pitchFamily="49" charset="-122"/>
                <a:sym typeface="黑体" panose="02010609060101010101" pitchFamily="49" charset="-122"/>
              </a:rPr>
              <a:t>学校</a:t>
            </a:r>
            <a:r>
              <a:rPr lang="en-US" altLang="zh-CN" sz="2000">
                <a:latin typeface="黑体" panose="02010609060101010101" pitchFamily="49" charset="-122"/>
                <a:ea typeface="黑体" panose="02010609060101010101" pitchFamily="49" charset="-122"/>
                <a:sym typeface="黑体" panose="02010609060101010101" pitchFamily="49" charset="-122"/>
              </a:rPr>
              <a:t>4</a:t>
            </a:r>
            <a:r>
              <a:rPr lang="zh-CN" altLang="en-US" sz="2000">
                <a:latin typeface="黑体" panose="02010609060101010101" pitchFamily="49" charset="-122"/>
                <a:ea typeface="黑体" panose="02010609060101010101" pitchFamily="49" charset="-122"/>
                <a:sym typeface="黑体" panose="02010609060101010101" pitchFamily="49" charset="-122"/>
              </a:rPr>
              <a:t>学时艾滋病防治知识课程</a:t>
            </a:r>
            <a:endParaRPr lang="en-US" sz="2000">
              <a:latin typeface="黑体" panose="02010609060101010101" pitchFamily="49" charset="-122"/>
              <a:ea typeface="黑体" panose="02010609060101010101" pitchFamily="49" charset="-122"/>
              <a:sym typeface="黑体" panose="02010609060101010101" pitchFamily="49" charset="-122"/>
            </a:endParaRPr>
          </a:p>
          <a:p>
            <a:pPr algn="ctr"/>
            <a:r>
              <a:rPr lang="zh-CN" altLang="en-US" sz="2000">
                <a:latin typeface="黑体" panose="02010609060101010101" pitchFamily="49" charset="-122"/>
                <a:ea typeface="黑体" panose="02010609060101010101" pitchFamily="49" charset="-122"/>
                <a:sym typeface="黑体" panose="02010609060101010101" pitchFamily="49" charset="-122"/>
              </a:rPr>
              <a:t>覆盖率达到</a:t>
            </a:r>
            <a:r>
              <a:rPr lang="en-US" altLang="zh-CN" sz="2000">
                <a:latin typeface="黑体" panose="02010609060101010101" pitchFamily="49" charset="-122"/>
                <a:ea typeface="黑体" panose="02010609060101010101" pitchFamily="49" charset="-122"/>
                <a:sym typeface="黑体" panose="02010609060101010101" pitchFamily="49" charset="-122"/>
              </a:rPr>
              <a:t>100%</a:t>
            </a:r>
            <a:endParaRPr lang="zh-CN" altLang="en-US" sz="2000">
              <a:latin typeface="Lucida Sans Unicode" panose="020B0602030504020204" pitchFamily="34" charset="0"/>
              <a:ea typeface="黑体" panose="02010609060101010101" pitchFamily="49" charset="-122"/>
              <a:sym typeface="黑体" panose="02010609060101010101" pitchFamily="49" charset="-122"/>
            </a:endParaRPr>
          </a:p>
        </p:txBody>
      </p:sp>
      <p:sp>
        <p:nvSpPr>
          <p:cNvPr id="41991" name="WordArt 19"/>
          <p:cNvSpPr>
            <a:spLocks noChangeArrowheads="1" noChangeShapeType="1"/>
          </p:cNvSpPr>
          <p:nvPr/>
        </p:nvSpPr>
        <p:spPr bwMode="auto">
          <a:xfrm>
            <a:off x="3643313" y="4143375"/>
            <a:ext cx="1582737" cy="677863"/>
          </a:xfrm>
          <a:prstGeom prst="rect">
            <a:avLst/>
          </a:prstGeom>
        </p:spPr>
        <p:txBody>
          <a:bodyPr wrap="none" fromWordArt="1">
            <a:prstTxWarp prst="textPlain">
              <a:avLst>
                <a:gd name="adj" fmla="val 50000"/>
              </a:avLst>
            </a:prstTxWarp>
          </a:bodyPr>
          <a:lstStyle/>
          <a:p>
            <a:pPr algn="ctr"/>
            <a:r>
              <a:rPr lang="zh-CN" altLang="en-US" sz="2000" b="1" kern="10">
                <a:ln w="22225">
                  <a:solidFill>
                    <a:srgbClr val="000000"/>
                  </a:solidFill>
                  <a:miter lim="800000"/>
                </a:ln>
                <a:solidFill>
                  <a:srgbClr val="FFFFFF"/>
                </a:solidFill>
                <a:latin typeface="宋体" panose="02010600030101010101" pitchFamily="2" charset="-122"/>
                <a:ea typeface="宋体" panose="02010600030101010101" pitchFamily="2" charset="-122"/>
              </a:rPr>
              <a:t>目标</a:t>
            </a:r>
          </a:p>
        </p:txBody>
      </p:sp>
      <p:sp>
        <p:nvSpPr>
          <p:cNvPr id="41992" name="矩形 13"/>
          <p:cNvSpPr>
            <a:spLocks noChangeArrowheads="1"/>
          </p:cNvSpPr>
          <p:nvPr/>
        </p:nvSpPr>
        <p:spPr bwMode="auto">
          <a:xfrm>
            <a:off x="395288" y="765175"/>
            <a:ext cx="8358187" cy="881063"/>
          </a:xfrm>
          <a:prstGeom prst="rect">
            <a:avLst/>
          </a:prstGeom>
          <a:noFill/>
          <a:ln w="57150">
            <a:solidFill>
              <a:srgbClr val="000099"/>
            </a:solidFill>
            <a:miter lim="800000"/>
          </a:ln>
        </p:spPr>
        <p:txBody>
          <a:bodyPr>
            <a:spAutoFit/>
          </a:bodyPr>
          <a:lstStyle/>
          <a:p>
            <a:pPr algn="ctr">
              <a:lnSpc>
                <a:spcPct val="150000"/>
              </a:lnSpc>
            </a:pPr>
            <a:r>
              <a:rPr lang="zh-CN" altLang="en-US" sz="3200" b="1">
                <a:solidFill>
                  <a:srgbClr val="000099"/>
                </a:solidFill>
                <a:latin typeface="黑体" panose="02010609060101010101" pitchFamily="49" charset="-122"/>
                <a:ea typeface="黑体" panose="02010609060101010101" pitchFamily="49" charset="-122"/>
                <a:sym typeface="微软雅黑" panose="020B0503020204020204" charset="-122"/>
              </a:rPr>
              <a:t>学校艾滋病防治知识宣传教育全覆盖</a:t>
            </a:r>
            <a:endParaRPr lang="zh-CN" altLang="en-US" sz="3200">
              <a:solidFill>
                <a:srgbClr val="000099"/>
              </a:solidFill>
              <a:latin typeface="黑体" panose="02010609060101010101" pitchFamily="49" charset="-122"/>
              <a:ea typeface="黑体" panose="02010609060101010101" pitchFamily="49" charset="-122"/>
              <a:sym typeface="黑体" panose="02010609060101010101" pitchFamily="49" charset="-122"/>
            </a:endParaRPr>
          </a:p>
        </p:txBody>
      </p:sp>
      <p:sp>
        <p:nvSpPr>
          <p:cNvPr id="41993" name="Rectangle 16"/>
          <p:cNvSpPr>
            <a:spLocks noChangeArrowheads="1"/>
          </p:cNvSpPr>
          <p:nvPr/>
        </p:nvSpPr>
        <p:spPr bwMode="auto">
          <a:xfrm>
            <a:off x="6357938" y="3286125"/>
            <a:ext cx="2286000" cy="1016000"/>
          </a:xfrm>
          <a:prstGeom prst="rect">
            <a:avLst/>
          </a:prstGeom>
          <a:noFill/>
          <a:ln w="57150">
            <a:solidFill>
              <a:srgbClr val="FF0000"/>
            </a:solidFill>
            <a:bevel/>
          </a:ln>
        </p:spPr>
        <p:txBody>
          <a:bodyPr>
            <a:spAutoFit/>
          </a:bodyPr>
          <a:lstStyle/>
          <a:p>
            <a:pPr algn="ctr"/>
            <a:r>
              <a:rPr lang="en-US" altLang="zh-CN" sz="2000">
                <a:latin typeface="黑体" panose="02010609060101010101" pitchFamily="49" charset="-122"/>
                <a:ea typeface="黑体" panose="02010609060101010101" pitchFamily="49" charset="-122"/>
                <a:sym typeface="黑体" panose="02010609060101010101" pitchFamily="49" charset="-122"/>
              </a:rPr>
              <a:t>3.</a:t>
            </a:r>
            <a:r>
              <a:rPr lang="zh-CN" altLang="en-US" sz="2000">
                <a:latin typeface="黑体" panose="02010609060101010101" pitchFamily="49" charset="-122"/>
                <a:ea typeface="黑体" panose="02010609060101010101" pitchFamily="49" charset="-122"/>
                <a:sym typeface="黑体" panose="02010609060101010101" pitchFamily="49" charset="-122"/>
              </a:rPr>
              <a:t>学校艾滋病防治专兼职医务人员覆盖率达到</a:t>
            </a:r>
            <a:r>
              <a:rPr lang="en-US" altLang="zh-CN" sz="2000">
                <a:latin typeface="黑体" panose="02010609060101010101" pitchFamily="49" charset="-122"/>
                <a:ea typeface="黑体" panose="02010609060101010101" pitchFamily="49" charset="-122"/>
                <a:sym typeface="黑体" panose="02010609060101010101" pitchFamily="49" charset="-122"/>
              </a:rPr>
              <a:t>100%</a:t>
            </a:r>
            <a:endParaRPr lang="zh-CN" altLang="en-US" sz="2000">
              <a:latin typeface="Lucida Sans Unicode" panose="020B0602030504020204" pitchFamily="34" charset="0"/>
              <a:ea typeface="黑体" panose="02010609060101010101" pitchFamily="49" charset="-122"/>
              <a:sym typeface="黑体" panose="02010609060101010101" pitchFamily="49" charset="-122"/>
            </a:endParaRPr>
          </a:p>
        </p:txBody>
      </p:sp>
      <p:sp>
        <p:nvSpPr>
          <p:cNvPr id="41994" name="Rectangle 15"/>
          <p:cNvSpPr>
            <a:spLocks noChangeArrowheads="1"/>
          </p:cNvSpPr>
          <p:nvPr/>
        </p:nvSpPr>
        <p:spPr bwMode="auto">
          <a:xfrm>
            <a:off x="285750" y="3357563"/>
            <a:ext cx="2286000" cy="708025"/>
          </a:xfrm>
          <a:prstGeom prst="rect">
            <a:avLst/>
          </a:prstGeom>
          <a:noFill/>
          <a:ln w="57150">
            <a:solidFill>
              <a:srgbClr val="FF0000"/>
            </a:solidFill>
            <a:bevel/>
          </a:ln>
        </p:spPr>
        <p:txBody>
          <a:bodyPr>
            <a:spAutoFit/>
          </a:bodyPr>
          <a:lstStyle/>
          <a:p>
            <a:pPr algn="ctr"/>
            <a:r>
              <a:rPr lang="en-US" altLang="zh-CN" sz="2000" dirty="0">
                <a:latin typeface="黑体" panose="02010609060101010101" pitchFamily="49" charset="-122"/>
                <a:ea typeface="黑体" panose="02010609060101010101" pitchFamily="49" charset="-122"/>
                <a:sym typeface="黑体" panose="02010609060101010101" pitchFamily="49" charset="-122"/>
              </a:rPr>
              <a:t>2.</a:t>
            </a:r>
            <a:r>
              <a:rPr lang="zh-CN" altLang="en-US" sz="2000" dirty="0" smtClean="0">
                <a:latin typeface="黑体" panose="02010609060101010101" pitchFamily="49" charset="-122"/>
                <a:ea typeface="黑体" panose="02010609060101010101" pitchFamily="49" charset="-122"/>
                <a:sym typeface="黑体" panose="02010609060101010101" pitchFamily="49" charset="-122"/>
              </a:rPr>
              <a:t>学校医疗机构覆盖率</a:t>
            </a:r>
            <a:r>
              <a:rPr lang="zh-CN" altLang="en-US" sz="2000" dirty="0">
                <a:latin typeface="黑体" panose="02010609060101010101" pitchFamily="49" charset="-122"/>
                <a:ea typeface="黑体" panose="02010609060101010101" pitchFamily="49" charset="-122"/>
                <a:sym typeface="黑体" panose="02010609060101010101" pitchFamily="49" charset="-122"/>
              </a:rPr>
              <a:t>达到</a:t>
            </a:r>
            <a:r>
              <a:rPr lang="en-US" altLang="zh-CN" sz="2000" dirty="0">
                <a:latin typeface="黑体" panose="02010609060101010101" pitchFamily="49" charset="-122"/>
                <a:ea typeface="黑体" panose="02010609060101010101" pitchFamily="49" charset="-122"/>
                <a:sym typeface="黑体" panose="02010609060101010101" pitchFamily="49" charset="-122"/>
              </a:rPr>
              <a:t>100%</a:t>
            </a:r>
            <a:endParaRPr lang="zh-CN" altLang="en-US" sz="2000" dirty="0">
              <a:latin typeface="Lucida Sans Unicode" panose="020B0602030504020204" pitchFamily="34" charset="0"/>
              <a:ea typeface="黑体" panose="02010609060101010101" pitchFamily="49" charset="-122"/>
              <a:sym typeface="黑体" panose="02010609060101010101" pitchFamily="49" charset="-122"/>
            </a:endParaRPr>
          </a:p>
        </p:txBody>
      </p:sp>
      <p:sp>
        <p:nvSpPr>
          <p:cNvPr id="41995" name="Rectangle 14"/>
          <p:cNvSpPr>
            <a:spLocks noChangeArrowheads="1"/>
          </p:cNvSpPr>
          <p:nvPr/>
        </p:nvSpPr>
        <p:spPr bwMode="auto">
          <a:xfrm>
            <a:off x="3000375" y="1928813"/>
            <a:ext cx="3071813" cy="708025"/>
          </a:xfrm>
          <a:prstGeom prst="rect">
            <a:avLst/>
          </a:prstGeom>
          <a:noFill/>
          <a:ln w="57150">
            <a:solidFill>
              <a:srgbClr val="FF0000"/>
            </a:solidFill>
            <a:bevel/>
          </a:ln>
        </p:spPr>
        <p:txBody>
          <a:bodyPr>
            <a:spAutoFit/>
          </a:bodyPr>
          <a:lstStyle/>
          <a:p>
            <a:pPr algn="ctr"/>
            <a:r>
              <a:rPr lang="en-US" altLang="zh-CN" sz="2000">
                <a:latin typeface="黑体" panose="02010609060101010101" pitchFamily="49" charset="-122"/>
                <a:ea typeface="黑体" panose="02010609060101010101" pitchFamily="49" charset="-122"/>
                <a:sym typeface="黑体" panose="02010609060101010101" pitchFamily="49" charset="-122"/>
              </a:rPr>
              <a:t>1.</a:t>
            </a:r>
            <a:r>
              <a:rPr lang="zh-CN" altLang="en-US" sz="2000">
                <a:latin typeface="黑体" panose="02010609060101010101" pitchFamily="49" charset="-122"/>
                <a:ea typeface="黑体" panose="02010609060101010101" pitchFamily="49" charset="-122"/>
                <a:sym typeface="黑体" panose="02010609060101010101" pitchFamily="49" charset="-122"/>
              </a:rPr>
              <a:t>学校艾滋病防治领导小组覆盖率达到</a:t>
            </a:r>
            <a:r>
              <a:rPr lang="en-US" altLang="zh-CN" sz="2000">
                <a:latin typeface="黑体" panose="02010609060101010101" pitchFamily="49" charset="-122"/>
                <a:ea typeface="黑体" panose="02010609060101010101" pitchFamily="49" charset="-122"/>
                <a:sym typeface="黑体" panose="02010609060101010101" pitchFamily="49" charset="-122"/>
              </a:rPr>
              <a:t>100%</a:t>
            </a:r>
            <a:endParaRPr lang="zh-CN" altLang="en-US" sz="2000">
              <a:latin typeface="Lucida Sans Unicode" panose="020B0602030504020204" pitchFamily="34" charset="0"/>
              <a:ea typeface="黑体" panose="02010609060101010101" pitchFamily="49" charset="-122"/>
              <a:sym typeface="黑体" panose="02010609060101010101" pitchFamily="49" charset="-122"/>
            </a:endParaRPr>
          </a:p>
        </p:txBody>
      </p:sp>
      <p:pic>
        <p:nvPicPr>
          <p:cNvPr id="41996" name="Picture 7" descr="红丝带1"/>
          <p:cNvPicPr>
            <a:picLocks noChangeAspect="1" noChangeArrowheads="1" noCrop="1"/>
          </p:cNvPicPr>
          <p:nvPr/>
        </p:nvPicPr>
        <p:blipFill>
          <a:blip r:embed="rId2" cstate="print"/>
          <a:srcRect/>
          <a:stretch>
            <a:fillRect/>
          </a:stretch>
        </p:blipFill>
        <p:spPr bwMode="auto">
          <a:xfrm>
            <a:off x="8388350" y="6126163"/>
            <a:ext cx="755650" cy="731837"/>
          </a:xfrm>
          <a:prstGeom prst="rect">
            <a:avLst/>
          </a:prstGeom>
          <a:noFill/>
          <a:ln w="9525">
            <a:noFill/>
            <a:miter lim="800000"/>
            <a:headEnd/>
            <a:tailEnd/>
          </a:ln>
        </p:spPr>
      </p:pic>
      <p:sp>
        <p:nvSpPr>
          <p:cNvPr id="30" name="右箭头 29"/>
          <p:cNvSpPr/>
          <p:nvPr/>
        </p:nvSpPr>
        <p:spPr>
          <a:xfrm>
            <a:off x="2571750" y="3571875"/>
            <a:ext cx="549275" cy="4841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下箭头 30"/>
          <p:cNvSpPr/>
          <p:nvPr/>
        </p:nvSpPr>
        <p:spPr>
          <a:xfrm>
            <a:off x="4286250" y="2643188"/>
            <a:ext cx="412750" cy="3349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左箭头 31"/>
          <p:cNvSpPr/>
          <p:nvPr/>
        </p:nvSpPr>
        <p:spPr>
          <a:xfrm>
            <a:off x="5715000" y="3571875"/>
            <a:ext cx="642938" cy="4841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左箭头 32"/>
          <p:cNvSpPr/>
          <p:nvPr/>
        </p:nvSpPr>
        <p:spPr>
          <a:xfrm>
            <a:off x="5643563" y="5214938"/>
            <a:ext cx="642937" cy="4841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右箭头 33"/>
          <p:cNvSpPr/>
          <p:nvPr/>
        </p:nvSpPr>
        <p:spPr>
          <a:xfrm>
            <a:off x="2571750" y="5143500"/>
            <a:ext cx="620713" cy="4841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advTm="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安全一致是最棒的"/>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80050" y="2571750"/>
            <a:ext cx="3663950" cy="4286250"/>
          </a:xfrm>
          <a:prstGeom prst="rect">
            <a:avLst/>
          </a:prstGeom>
          <a:noFill/>
          <a:ln w="9525">
            <a:noFill/>
            <a:miter lim="800000"/>
            <a:headEnd/>
            <a:tailEnd/>
          </a:ln>
        </p:spPr>
      </p:pic>
      <p:sp>
        <p:nvSpPr>
          <p:cNvPr id="15363" name="Rectangle 3"/>
          <p:cNvSpPr>
            <a:spLocks noChangeArrowheads="1"/>
          </p:cNvSpPr>
          <p:nvPr/>
        </p:nvSpPr>
        <p:spPr bwMode="auto">
          <a:xfrm>
            <a:off x="500063" y="1357313"/>
            <a:ext cx="8177212" cy="2592387"/>
          </a:xfrm>
          <a:prstGeom prst="rect">
            <a:avLst/>
          </a:prstGeom>
          <a:noFill/>
          <a:ln w="9525">
            <a:noFill/>
            <a:miter lim="800000"/>
          </a:ln>
        </p:spPr>
        <p:txBody>
          <a:bodyPr lIns="0" tIns="0" rIns="0" bIns="0"/>
          <a:lstStyle/>
          <a:p>
            <a:pPr marL="342900" indent="-342900">
              <a:lnSpc>
                <a:spcPct val="150000"/>
              </a:lnSpc>
              <a:spcBef>
                <a:spcPct val="20000"/>
              </a:spcBef>
              <a:buClr>
                <a:schemeClr val="tx1"/>
              </a:buClr>
              <a:buSzPts val="1800"/>
              <a:buFont typeface="Arial" panose="020B0604020202020204" pitchFamily="34" charset="0"/>
              <a:buChar char="•"/>
            </a:pPr>
            <a:r>
              <a:rPr lang="en-US" altLang="zh-CN" sz="2400" b="1" dirty="0">
                <a:solidFill>
                  <a:srgbClr val="FF0000"/>
                </a:solidFill>
                <a:latin typeface="黑体" panose="02010609060101010101" pitchFamily="49" charset="-122"/>
                <a:ea typeface="黑体" panose="02010609060101010101" pitchFamily="49" charset="-122"/>
              </a:rPr>
              <a:t>A</a:t>
            </a:r>
            <a:r>
              <a:rPr lang="en-US" altLang="zh-CN" sz="2400" b="1" dirty="0">
                <a:solidFill>
                  <a:srgbClr val="3366FF"/>
                </a:solidFill>
                <a:latin typeface="黑体" panose="02010609060101010101" pitchFamily="49" charset="-122"/>
                <a:ea typeface="黑体" panose="02010609060101010101" pitchFamily="49" charset="-122"/>
              </a:rPr>
              <a:t>bstinence</a:t>
            </a:r>
            <a:r>
              <a:rPr lang="zh-CN" altLang="en-US" sz="2400" b="1" dirty="0">
                <a:solidFill>
                  <a:srgbClr val="3366FF"/>
                </a:solidFill>
                <a:latin typeface="黑体" panose="02010609060101010101" pitchFamily="49" charset="-122"/>
                <a:ea typeface="黑体" panose="02010609060101010101" pitchFamily="49" charset="-122"/>
              </a:rPr>
              <a:t>：</a:t>
            </a:r>
            <a:r>
              <a:rPr lang="zh-CN" sz="2400" b="1" dirty="0">
                <a:solidFill>
                  <a:srgbClr val="3366FF"/>
                </a:solidFill>
                <a:latin typeface="黑体" panose="02010609060101010101" pitchFamily="49" charset="-122"/>
                <a:ea typeface="黑体" panose="02010609060101010101" pitchFamily="49" charset="-122"/>
              </a:rPr>
              <a:t>禁欲或推迟性发生的年龄</a:t>
            </a:r>
          </a:p>
          <a:p>
            <a:pPr marL="342900" indent="-342900">
              <a:lnSpc>
                <a:spcPct val="150000"/>
              </a:lnSpc>
              <a:spcBef>
                <a:spcPct val="20000"/>
              </a:spcBef>
              <a:buClr>
                <a:schemeClr val="tx1"/>
              </a:buClr>
              <a:buSzPts val="1800"/>
              <a:buFont typeface="Arial" panose="020B0604020202020204" pitchFamily="34" charset="0"/>
              <a:buChar char="•"/>
            </a:pPr>
            <a:r>
              <a:rPr lang="en-US" altLang="zh-CN" sz="2400" b="1" dirty="0">
                <a:solidFill>
                  <a:srgbClr val="FF0000"/>
                </a:solidFill>
                <a:latin typeface="黑体" panose="02010609060101010101" pitchFamily="49" charset="-122"/>
                <a:ea typeface="黑体" panose="02010609060101010101" pitchFamily="49" charset="-122"/>
              </a:rPr>
              <a:t>B</a:t>
            </a:r>
            <a:r>
              <a:rPr lang="en-US" altLang="zh-CN" sz="2400" b="1" dirty="0">
                <a:solidFill>
                  <a:srgbClr val="3366FF"/>
                </a:solidFill>
                <a:latin typeface="黑体" panose="02010609060101010101" pitchFamily="49" charset="-122"/>
                <a:ea typeface="黑体" panose="02010609060101010101" pitchFamily="49" charset="-122"/>
              </a:rPr>
              <a:t>e faithful</a:t>
            </a:r>
            <a:r>
              <a:rPr lang="zh-CN" altLang="en-US" sz="2400" b="1" dirty="0">
                <a:solidFill>
                  <a:srgbClr val="3366FF"/>
                </a:solidFill>
                <a:latin typeface="黑体" panose="02010609060101010101" pitchFamily="49" charset="-122"/>
                <a:ea typeface="黑体" panose="02010609060101010101" pitchFamily="49" charset="-122"/>
              </a:rPr>
              <a:t>：</a:t>
            </a:r>
            <a:r>
              <a:rPr lang="zh-CN" sz="2400" b="1" dirty="0">
                <a:solidFill>
                  <a:srgbClr val="3366FF"/>
                </a:solidFill>
                <a:latin typeface="黑体" panose="02010609060101010101" pitchFamily="49" charset="-122"/>
                <a:ea typeface="黑体" panose="02010609060101010101" pitchFamily="49" charset="-122"/>
              </a:rPr>
              <a:t>保持单一的性伙伴或互相忠诚</a:t>
            </a:r>
          </a:p>
          <a:p>
            <a:pPr marL="342900" indent="-342900">
              <a:lnSpc>
                <a:spcPct val="150000"/>
              </a:lnSpc>
              <a:spcBef>
                <a:spcPct val="20000"/>
              </a:spcBef>
              <a:buClr>
                <a:schemeClr val="tx1"/>
              </a:buClr>
              <a:buSzPts val="1800"/>
              <a:buFont typeface="Arial" panose="020B0604020202020204" pitchFamily="34" charset="0"/>
              <a:buChar char="•"/>
            </a:pPr>
            <a:r>
              <a:rPr lang="en-US" altLang="zh-CN" sz="2400" b="1" dirty="0">
                <a:solidFill>
                  <a:srgbClr val="FF0000"/>
                </a:solidFill>
                <a:latin typeface="黑体" panose="02010609060101010101" pitchFamily="49" charset="-122"/>
                <a:ea typeface="黑体" panose="02010609060101010101" pitchFamily="49" charset="-122"/>
              </a:rPr>
              <a:t>C</a:t>
            </a:r>
            <a:r>
              <a:rPr lang="en-US" altLang="zh-CN" sz="2400" b="1" dirty="0">
                <a:solidFill>
                  <a:srgbClr val="3366FF"/>
                </a:solidFill>
                <a:latin typeface="黑体" panose="02010609060101010101" pitchFamily="49" charset="-122"/>
                <a:ea typeface="黑体" panose="02010609060101010101" pitchFamily="49" charset="-122"/>
              </a:rPr>
              <a:t>ondom</a:t>
            </a:r>
            <a:r>
              <a:rPr lang="zh-CN" altLang="en-US" sz="2400" b="1" dirty="0">
                <a:solidFill>
                  <a:srgbClr val="3366FF"/>
                </a:solidFill>
                <a:latin typeface="黑体" panose="02010609060101010101" pitchFamily="49" charset="-122"/>
                <a:ea typeface="黑体" panose="02010609060101010101" pitchFamily="49" charset="-122"/>
              </a:rPr>
              <a:t>：</a:t>
            </a:r>
            <a:r>
              <a:rPr lang="zh-CN" sz="2400" b="1" dirty="0">
                <a:solidFill>
                  <a:srgbClr val="3366FF"/>
                </a:solidFill>
                <a:latin typeface="黑体" panose="02010609060101010101" pitchFamily="49" charset="-122"/>
                <a:ea typeface="黑体" panose="02010609060101010101" pitchFamily="49" charset="-122"/>
              </a:rPr>
              <a:t>避孕套（“安全套”）</a:t>
            </a:r>
          </a:p>
          <a:p>
            <a:pPr marL="342900" indent="-342900">
              <a:spcBef>
                <a:spcPct val="20000"/>
              </a:spcBef>
            </a:pPr>
            <a:endParaRPr lang="en-US" altLang="zh-CN" b="1" dirty="0">
              <a:solidFill>
                <a:srgbClr val="3366FF"/>
              </a:solidFill>
              <a:latin typeface="黑体" panose="02010609060101010101" pitchFamily="49" charset="-122"/>
              <a:ea typeface="黑体" panose="02010609060101010101" pitchFamily="49" charset="-122"/>
            </a:endParaRPr>
          </a:p>
          <a:p>
            <a:pPr marL="342900" indent="-342900">
              <a:spcBef>
                <a:spcPct val="20000"/>
              </a:spcBef>
            </a:pPr>
            <a:r>
              <a:rPr lang="zh-CN" b="1" dirty="0">
                <a:solidFill>
                  <a:srgbClr val="3366FF"/>
                </a:solidFill>
                <a:latin typeface="黑体" panose="02010609060101010101" pitchFamily="49" charset="-122"/>
                <a:ea typeface="黑体" panose="02010609060101010101" pitchFamily="49" charset="-122"/>
              </a:rPr>
              <a:t>世界卫生组织预防艾滋病性传播</a:t>
            </a:r>
            <a:r>
              <a:rPr lang="en-US" altLang="zh-CN" sz="2800" b="1" dirty="0">
                <a:solidFill>
                  <a:srgbClr val="FF0000"/>
                </a:solidFill>
                <a:latin typeface="黑体" panose="02010609060101010101" pitchFamily="49" charset="-122"/>
                <a:ea typeface="黑体" panose="02010609060101010101" pitchFamily="49" charset="-122"/>
              </a:rPr>
              <a:t>ABC</a:t>
            </a:r>
            <a:endParaRPr lang="zh-CN" altLang="zh-CN" sz="32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randombar(horizontal)">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randombar(horizontal)">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randombar(horizontal)">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randombar(horizontal)">
                                      <p:cBhvr>
                                        <p:cTn id="22"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r>
              <a:rPr lang="zh-CN" altLang="en-US" sz="6000" dirty="0" smtClean="0"/>
              <a:t>性道德</a:t>
            </a:r>
            <a:endParaRPr lang="en-US" altLang="zh-CN" sz="6000" dirty="0" smtClean="0"/>
          </a:p>
          <a:p>
            <a:r>
              <a:rPr lang="zh-CN" altLang="en-US" sz="6000" dirty="0" smtClean="0"/>
              <a:t>性责任</a:t>
            </a:r>
            <a:endParaRPr lang="en-US" altLang="zh-CN" sz="6000" dirty="0" smtClean="0"/>
          </a:p>
          <a:p>
            <a:r>
              <a:rPr lang="zh-CN" altLang="en-US" sz="6000" dirty="0" smtClean="0"/>
              <a:t>拒绝不安全性行为</a:t>
            </a:r>
            <a:endParaRPr lang="zh-CN" altLang="en-US" sz="60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8" name="内容占位符 7"/>
          <p:cNvPicPr>
            <a:picLocks noGrp="1" noChangeAspect="1"/>
          </p:cNvPicPr>
          <p:nvPr>
            <p:ph sz="quarter" idx="1"/>
          </p:nvPr>
        </p:nvPicPr>
        <p:blipFill>
          <a:blip r:embed="rId2"/>
          <a:stretch>
            <a:fillRect/>
          </a:stretch>
        </p:blipFill>
        <p:spPr>
          <a:xfrm>
            <a:off x="-1105535" y="-624205"/>
            <a:ext cx="11060430" cy="82956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Autofit/>
          </a:bodyPr>
          <a:lstStyle/>
          <a:p>
            <a:r>
              <a:rPr lang="en-US" altLang="zh-CN" sz="5400" dirty="0" smtClean="0"/>
              <a:t>2016</a:t>
            </a:r>
            <a:r>
              <a:rPr lang="zh-CN" altLang="en-US" sz="5400" dirty="0"/>
              <a:t>年</a:t>
            </a:r>
            <a:r>
              <a:rPr lang="en-US" altLang="zh-CN" sz="5400" dirty="0"/>
              <a:t>10</a:t>
            </a:r>
            <a:r>
              <a:rPr lang="zh-CN" altLang="en-US" sz="5400" dirty="0"/>
              <a:t>月</a:t>
            </a:r>
            <a:r>
              <a:rPr lang="en-US" altLang="zh-CN" sz="5400" dirty="0"/>
              <a:t>25</a:t>
            </a:r>
            <a:r>
              <a:rPr lang="zh-CN" altLang="en-US" sz="5400" dirty="0"/>
              <a:t>日</a:t>
            </a:r>
            <a:r>
              <a:rPr lang="en-US" altLang="zh-CN" sz="5400" dirty="0"/>
              <a:t>,</a:t>
            </a:r>
            <a:r>
              <a:rPr lang="zh-CN" altLang="en-US" sz="5400" dirty="0"/>
              <a:t>中共中央、国务院发布</a:t>
            </a:r>
            <a:r>
              <a:rPr lang="en-US" altLang="zh-CN" sz="5400" dirty="0"/>
              <a:t>《“</a:t>
            </a:r>
            <a:r>
              <a:rPr lang="zh-CN" altLang="en-US" sz="5400" dirty="0"/>
              <a:t>健康中国</a:t>
            </a:r>
            <a:r>
              <a:rPr lang="en-US" altLang="zh-CN" sz="5400" dirty="0"/>
              <a:t>2030”</a:t>
            </a:r>
            <a:r>
              <a:rPr lang="zh-CN" altLang="en-US" sz="5400" dirty="0"/>
              <a:t>规划</a:t>
            </a:r>
            <a:r>
              <a:rPr lang="zh-CN" altLang="en-US" sz="5400" dirty="0" smtClean="0"/>
              <a:t>纲要</a:t>
            </a:r>
            <a:r>
              <a:rPr lang="en-US" altLang="zh-CN" sz="5400" dirty="0"/>
              <a:t>)(</a:t>
            </a:r>
            <a:r>
              <a:rPr lang="zh-CN" altLang="en-US" sz="5400" dirty="0"/>
              <a:t>以下简称</a:t>
            </a:r>
            <a:r>
              <a:rPr lang="en-US" altLang="zh-CN" sz="5400" dirty="0"/>
              <a:t>《</a:t>
            </a:r>
            <a:r>
              <a:rPr lang="zh-CN" altLang="en-US" sz="5400" dirty="0" smtClean="0"/>
              <a:t>纲要</a:t>
            </a:r>
            <a:endParaRPr lang="en-US" altLang="zh-CN" sz="5400" dirty="0" smtClean="0"/>
          </a:p>
          <a:p>
            <a:r>
              <a:rPr lang="en-US" altLang="zh-CN" sz="5400" dirty="0"/>
              <a:t>》).</a:t>
            </a:r>
            <a:endParaRPr lang="zh-CN" altLang="en-US" sz="5400" dirty="0"/>
          </a:p>
        </p:txBody>
      </p:sp>
    </p:spTree>
    <p:extLst>
      <p:ext uri="{BB962C8B-B14F-4D97-AF65-F5344CB8AC3E}">
        <p14:creationId xmlns:p14="http://schemas.microsoft.com/office/powerpoint/2010/main" val="87715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Autofit/>
          </a:bodyPr>
          <a:lstStyle/>
          <a:p>
            <a:r>
              <a:rPr lang="en-US" altLang="zh-CN" sz="3600" dirty="0" smtClean="0"/>
              <a:t>《</a:t>
            </a:r>
            <a:r>
              <a:rPr lang="zh-CN" altLang="en-US" sz="3600" dirty="0"/>
              <a:t>纲要</a:t>
            </a:r>
            <a:r>
              <a:rPr lang="en-US" altLang="zh-CN" sz="3600" dirty="0"/>
              <a:t>》</a:t>
            </a:r>
            <a:r>
              <a:rPr lang="zh-CN" altLang="en-US" sz="3600" dirty="0"/>
              <a:t>明确提出要“加大学校健康教育力度</a:t>
            </a:r>
            <a:r>
              <a:rPr lang="en-US" altLang="zh-CN" sz="3600" dirty="0"/>
              <a:t>,</a:t>
            </a:r>
            <a:r>
              <a:rPr lang="zh-CN" altLang="en-US" sz="3600" dirty="0"/>
              <a:t>将健康教育纳人国民教育体系</a:t>
            </a:r>
            <a:r>
              <a:rPr lang="en-US" altLang="zh-CN" sz="3600" dirty="0"/>
              <a:t>,</a:t>
            </a:r>
            <a:r>
              <a:rPr lang="zh-CN" altLang="en-US" sz="3600" dirty="0"/>
              <a:t>把健康教育作为所有教育阶段素质教育的重要内容”</a:t>
            </a:r>
            <a:r>
              <a:rPr lang="zh-CN" altLang="en-US" sz="3600" dirty="0" smtClean="0"/>
              <a:t>。陕西省委</a:t>
            </a:r>
            <a:r>
              <a:rPr lang="zh-CN" altLang="en-US" sz="3600" dirty="0"/>
              <a:t>、省政府高度重视学校健康教育工作</a:t>
            </a:r>
            <a:r>
              <a:rPr lang="en-US" altLang="zh-CN" sz="3600" dirty="0"/>
              <a:t>,</a:t>
            </a:r>
            <a:r>
              <a:rPr lang="zh-CN" altLang="en-US" sz="3600" dirty="0"/>
              <a:t>相继通过召开全省卫生与健康大会</a:t>
            </a:r>
            <a:r>
              <a:rPr lang="en-US" altLang="zh-CN" sz="3600" dirty="0"/>
              <a:t>,</a:t>
            </a:r>
            <a:r>
              <a:rPr lang="zh-CN" altLang="en-US" sz="3600" dirty="0"/>
              <a:t>出台</a:t>
            </a:r>
            <a:r>
              <a:rPr lang="en-US" altLang="zh-CN" sz="3600" dirty="0"/>
              <a:t>《</a:t>
            </a:r>
            <a:r>
              <a:rPr lang="zh-CN" altLang="en-US" sz="3600" dirty="0"/>
              <a:t>关于推进健康陕西建设的决定</a:t>
            </a:r>
            <a:r>
              <a:rPr lang="en-US" altLang="zh-CN" sz="3600" dirty="0"/>
              <a:t>》《“</a:t>
            </a:r>
            <a:r>
              <a:rPr lang="zh-CN" altLang="en-US" sz="3600" dirty="0"/>
              <a:t>健康陕西</a:t>
            </a:r>
            <a:r>
              <a:rPr lang="en-US" altLang="zh-CN" sz="3600" dirty="0"/>
              <a:t>2030”</a:t>
            </a:r>
            <a:r>
              <a:rPr lang="zh-CN" altLang="en-US" sz="3600" dirty="0"/>
              <a:t>行动纲要</a:t>
            </a:r>
            <a:r>
              <a:rPr lang="en-US" altLang="zh-CN" sz="3600" dirty="0"/>
              <a:t>》</a:t>
            </a:r>
            <a:r>
              <a:rPr lang="zh-CN" altLang="en-US" sz="3600" dirty="0"/>
              <a:t>等一系列政策文件</a:t>
            </a:r>
            <a:r>
              <a:rPr lang="en-US" altLang="zh-CN" sz="3600" dirty="0"/>
              <a:t>,</a:t>
            </a:r>
            <a:r>
              <a:rPr lang="zh-CN" altLang="en-US" sz="3600" dirty="0"/>
              <a:t>将学校健康教育融入健康陕西大战略中加以安排部署</a:t>
            </a:r>
            <a:r>
              <a:rPr lang="zh-CN" altLang="en-US" sz="3600" dirty="0" smtClean="0"/>
              <a:t>。</a:t>
            </a:r>
            <a:endParaRPr lang="zh-CN" altLang="en-US" sz="3600" dirty="0"/>
          </a:p>
        </p:txBody>
      </p:sp>
    </p:spTree>
    <p:extLst>
      <p:ext uri="{BB962C8B-B14F-4D97-AF65-F5344CB8AC3E}">
        <p14:creationId xmlns:p14="http://schemas.microsoft.com/office/powerpoint/2010/main" val="169377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fontScale="85000" lnSpcReduction="20000"/>
          </a:bodyPr>
          <a:lstStyle/>
          <a:p>
            <a:r>
              <a:rPr lang="zh-CN" altLang="en-US" sz="4400" dirty="0"/>
              <a:t>近年来</a:t>
            </a:r>
            <a:r>
              <a:rPr lang="en-US" altLang="zh-CN" sz="4400" dirty="0"/>
              <a:t>,</a:t>
            </a:r>
            <a:r>
              <a:rPr lang="zh-CN" altLang="en-US" sz="4400" dirty="0"/>
              <a:t>各高校在推进健康教育、提升学生健康素养方面做了大量的工作</a:t>
            </a:r>
            <a:r>
              <a:rPr lang="en-US" altLang="zh-CN" sz="4400" dirty="0"/>
              <a:t>,</a:t>
            </a:r>
            <a:r>
              <a:rPr lang="zh-CN" altLang="en-US" sz="4400" dirty="0"/>
              <a:t>取得了积极的进展</a:t>
            </a:r>
            <a:r>
              <a:rPr lang="en-US" altLang="zh-CN" sz="4400" dirty="0"/>
              <a:t>,</a:t>
            </a:r>
            <a:r>
              <a:rPr lang="zh-CN" altLang="en-US" sz="4400" dirty="0"/>
              <a:t>但健康教育的覆盖面不广、针对性不强、措施落实不到位等问题仍然突出</a:t>
            </a:r>
            <a:r>
              <a:rPr lang="en-US" altLang="zh-CN" sz="4400" dirty="0"/>
              <a:t>,</a:t>
            </a:r>
            <a:r>
              <a:rPr lang="zh-CN" altLang="en-US" sz="4400" dirty="0"/>
              <a:t>部分学生健康意识淡漠</a:t>
            </a:r>
            <a:r>
              <a:rPr lang="en-US" altLang="zh-CN" sz="4400" dirty="0"/>
              <a:t>,</a:t>
            </a:r>
            <a:r>
              <a:rPr lang="zh-CN" altLang="en-US" sz="4400" dirty="0"/>
              <a:t>维护和促进自身健康的能力不足</a:t>
            </a:r>
            <a:r>
              <a:rPr lang="en-US" altLang="zh-CN" sz="4400" dirty="0"/>
              <a:t>,</a:t>
            </a:r>
            <a:r>
              <a:rPr lang="zh-CN" altLang="en-US" sz="4400" dirty="0"/>
              <a:t>锻炼不够、睡眠不足、作息不规律、膳食不合理等不健康生活方式正在成为影响学生健康的危险因素。</a:t>
            </a:r>
          </a:p>
          <a:p>
            <a:endParaRPr lang="zh-CN" altLang="en-US" dirty="0"/>
          </a:p>
        </p:txBody>
      </p:sp>
    </p:spTree>
    <p:extLst>
      <p:ext uri="{BB962C8B-B14F-4D97-AF65-F5344CB8AC3E}">
        <p14:creationId xmlns:p14="http://schemas.microsoft.com/office/powerpoint/2010/main" val="1172575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a:xfrm>
            <a:off x="586172" y="764704"/>
            <a:ext cx="7467600" cy="4873752"/>
          </a:xfrm>
        </p:spPr>
        <p:txBody>
          <a:bodyPr/>
          <a:lstStyle/>
          <a:p>
            <a:pPr marL="0" indent="0">
              <a:buNone/>
            </a:pPr>
            <a:endParaRPr lang="zh-CN" altLang="en-US" dirty="0"/>
          </a:p>
        </p:txBody>
      </p:sp>
      <p:sp>
        <p:nvSpPr>
          <p:cNvPr id="4" name="矩形 3"/>
          <p:cNvSpPr/>
          <p:nvPr/>
        </p:nvSpPr>
        <p:spPr>
          <a:xfrm>
            <a:off x="755576" y="2132856"/>
            <a:ext cx="7128792" cy="2308324"/>
          </a:xfrm>
          <a:prstGeom prst="rect">
            <a:avLst/>
          </a:prstGeom>
        </p:spPr>
        <p:txBody>
          <a:bodyPr wrap="square">
            <a:spAutoFit/>
          </a:bodyPr>
          <a:lstStyle/>
          <a:p>
            <a:r>
              <a:rPr lang="zh-CN" altLang="en-US" sz="3600" dirty="0" smtClean="0"/>
              <a:t>世界卫生组织</a:t>
            </a:r>
            <a:r>
              <a:rPr lang="zh-CN" altLang="en-US" sz="3600" dirty="0"/>
              <a:t>的调查研究结果表明</a:t>
            </a:r>
            <a:r>
              <a:rPr lang="en-US" altLang="zh-CN" sz="3600" dirty="0"/>
              <a:t>,</a:t>
            </a:r>
            <a:r>
              <a:rPr lang="zh-CN" altLang="en-US" sz="3600" dirty="0"/>
              <a:t>影响健康的有</a:t>
            </a:r>
            <a:r>
              <a:rPr lang="en-US" altLang="zh-CN" sz="3600" dirty="0"/>
              <a:t>4</a:t>
            </a:r>
            <a:r>
              <a:rPr lang="zh-CN" altLang="en-US" sz="3600" dirty="0"/>
              <a:t>大决定性因素</a:t>
            </a:r>
            <a:r>
              <a:rPr lang="en-US" altLang="zh-CN" sz="3600" dirty="0"/>
              <a:t>,</a:t>
            </a:r>
            <a:r>
              <a:rPr lang="zh-CN" altLang="en-US" sz="3600" dirty="0"/>
              <a:t>其中遗传占</a:t>
            </a:r>
            <a:r>
              <a:rPr lang="en-US" altLang="zh-CN" sz="3600" dirty="0"/>
              <a:t>15%</a:t>
            </a:r>
            <a:r>
              <a:rPr lang="zh-CN" altLang="en-US" sz="3600" dirty="0"/>
              <a:t>、环境占</a:t>
            </a:r>
            <a:r>
              <a:rPr lang="en-US" altLang="zh-CN" sz="3600" dirty="0"/>
              <a:t>17%</a:t>
            </a:r>
            <a:r>
              <a:rPr lang="zh-CN" altLang="en-US" sz="3600" dirty="0"/>
              <a:t>、医疗占</a:t>
            </a:r>
            <a:r>
              <a:rPr lang="en-US" altLang="zh-CN" sz="3600" dirty="0"/>
              <a:t>8%</a:t>
            </a:r>
            <a:r>
              <a:rPr lang="zh-CN" altLang="en-US" sz="3600" dirty="0"/>
              <a:t>、健康素养占</a:t>
            </a:r>
            <a:r>
              <a:rPr lang="en-US" altLang="zh-CN" sz="3600" dirty="0"/>
              <a:t>60%</a:t>
            </a:r>
            <a:r>
              <a:rPr lang="zh-CN" altLang="en-US" sz="3600" dirty="0" smtClean="0"/>
              <a:t>。</a:t>
            </a:r>
            <a:endParaRPr lang="zh-CN" altLang="en-US" sz="3600" dirty="0"/>
          </a:p>
        </p:txBody>
      </p:sp>
    </p:spTree>
    <p:extLst>
      <p:ext uri="{BB962C8B-B14F-4D97-AF65-F5344CB8AC3E}">
        <p14:creationId xmlns:p14="http://schemas.microsoft.com/office/powerpoint/2010/main" val="145504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endParaRPr lang="zh-CN" altLang="en-US" dirty="0"/>
          </a:p>
        </p:txBody>
      </p:sp>
      <p:sp>
        <p:nvSpPr>
          <p:cNvPr id="4" name="矩形 3"/>
          <p:cNvSpPr/>
          <p:nvPr/>
        </p:nvSpPr>
        <p:spPr>
          <a:xfrm>
            <a:off x="683568" y="1628800"/>
            <a:ext cx="7200800" cy="4401205"/>
          </a:xfrm>
          <a:prstGeom prst="rect">
            <a:avLst/>
          </a:prstGeom>
        </p:spPr>
        <p:txBody>
          <a:bodyPr wrap="square">
            <a:spAutoFit/>
          </a:bodyPr>
          <a:lstStyle/>
          <a:p>
            <a:r>
              <a:rPr lang="zh-CN" altLang="en-US" sz="4000" dirty="0"/>
              <a:t>所以</a:t>
            </a:r>
            <a:r>
              <a:rPr lang="en-US" altLang="zh-CN" sz="4000" dirty="0"/>
              <a:t>,</a:t>
            </a:r>
            <a:r>
              <a:rPr lang="zh-CN" altLang="en-US" sz="4000" dirty="0"/>
              <a:t>在接受高等教育这一人生成长的关键时期</a:t>
            </a:r>
            <a:r>
              <a:rPr lang="en-US" altLang="zh-CN" sz="4000" dirty="0"/>
              <a:t>,</a:t>
            </a:r>
            <a:r>
              <a:rPr lang="zh-CN" altLang="en-US" sz="4000" dirty="0"/>
              <a:t>做好大学生的健康教育</a:t>
            </a:r>
            <a:r>
              <a:rPr lang="en-US" altLang="zh-CN" sz="4000" dirty="0"/>
              <a:t>,</a:t>
            </a:r>
            <a:r>
              <a:rPr lang="zh-CN" altLang="en-US" sz="4000" dirty="0"/>
              <a:t>引导、培养他们树立正确的健康观</a:t>
            </a:r>
            <a:r>
              <a:rPr lang="en-US" altLang="zh-CN" sz="4000" dirty="0"/>
              <a:t>,</a:t>
            </a:r>
            <a:r>
              <a:rPr lang="zh-CN" altLang="en-US" sz="4000" dirty="0"/>
              <a:t>形成良好的健康行为和生活方式</a:t>
            </a:r>
            <a:r>
              <a:rPr lang="en-US" altLang="zh-CN" sz="4000" dirty="0"/>
              <a:t>,</a:t>
            </a:r>
            <a:r>
              <a:rPr lang="zh-CN" altLang="en-US" sz="4000" dirty="0"/>
              <a:t>提升他们的健康素养水平</a:t>
            </a:r>
            <a:r>
              <a:rPr lang="en-US" altLang="zh-CN" sz="4000" dirty="0"/>
              <a:t>,</a:t>
            </a:r>
            <a:r>
              <a:rPr lang="zh-CN" altLang="en-US" sz="4000" dirty="0"/>
              <a:t>莫定好健康素养这个基础</a:t>
            </a:r>
            <a:r>
              <a:rPr lang="en-US" altLang="zh-CN" sz="4000" dirty="0"/>
              <a:t>,</a:t>
            </a:r>
            <a:r>
              <a:rPr lang="zh-CN" altLang="en-US" sz="4000" dirty="0"/>
              <a:t>就显得尤为迫切和重要。</a:t>
            </a:r>
          </a:p>
        </p:txBody>
      </p:sp>
    </p:spTree>
    <p:extLst>
      <p:ext uri="{BB962C8B-B14F-4D97-AF65-F5344CB8AC3E}">
        <p14:creationId xmlns:p14="http://schemas.microsoft.com/office/powerpoint/2010/main" val="209846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400" dirty="0" smtClean="0">
                <a:solidFill>
                  <a:srgbClr val="FF0000"/>
                </a:solidFill>
              </a:rPr>
              <a:t>一、健康的概念：</a:t>
            </a:r>
            <a:endParaRPr lang="zh-CN" altLang="en-US" sz="4400" dirty="0">
              <a:solidFill>
                <a:srgbClr val="FF0000"/>
              </a:solidFill>
            </a:endParaRPr>
          </a:p>
        </p:txBody>
      </p:sp>
      <p:sp>
        <p:nvSpPr>
          <p:cNvPr id="3" name="内容占位符 2"/>
          <p:cNvSpPr>
            <a:spLocks noGrp="1"/>
          </p:cNvSpPr>
          <p:nvPr>
            <p:ph sz="quarter" idx="1"/>
          </p:nvPr>
        </p:nvSpPr>
        <p:spPr/>
        <p:txBody>
          <a:bodyPr>
            <a:normAutofit fontScale="85000" lnSpcReduction="10000"/>
          </a:bodyPr>
          <a:lstStyle/>
          <a:p>
            <a:r>
              <a:rPr lang="zh-CN" altLang="en-US" sz="3900" dirty="0" smtClean="0"/>
              <a:t>    </a:t>
            </a:r>
            <a:r>
              <a:rPr lang="zh-CN" altLang="en-US" sz="3900" dirty="0" smtClean="0">
                <a:solidFill>
                  <a:srgbClr val="00B0F0"/>
                </a:solidFill>
              </a:rPr>
              <a:t>生物医学模式向</a:t>
            </a:r>
            <a:r>
              <a:rPr lang="zh-CN" altLang="en-US" sz="3900" dirty="0" smtClean="0">
                <a:solidFill>
                  <a:srgbClr val="00B0F0"/>
                </a:solidFill>
                <a:latin typeface="宋体" panose="02010600030101010101" pitchFamily="2" charset="-122"/>
              </a:rPr>
              <a:t>生物</a:t>
            </a:r>
            <a:r>
              <a:rPr lang="en-US" altLang="zh-CN" sz="3900" dirty="0" smtClean="0">
                <a:solidFill>
                  <a:srgbClr val="00B0F0"/>
                </a:solidFill>
                <a:latin typeface="宋体" panose="02010600030101010101" pitchFamily="2" charset="-122"/>
                <a:cs typeface="Times New Roman" panose="02020603050405020304" pitchFamily="18" charset="0"/>
              </a:rPr>
              <a:t>-</a:t>
            </a:r>
            <a:r>
              <a:rPr lang="zh-CN" altLang="en-US" sz="3900" dirty="0" smtClean="0">
                <a:solidFill>
                  <a:srgbClr val="00B0F0"/>
                </a:solidFill>
                <a:latin typeface="宋体" panose="02010600030101010101" pitchFamily="2" charset="-122"/>
              </a:rPr>
              <a:t>心理</a:t>
            </a:r>
            <a:r>
              <a:rPr lang="en-US" altLang="zh-CN" sz="3900" dirty="0" smtClean="0">
                <a:solidFill>
                  <a:srgbClr val="00B0F0"/>
                </a:solidFill>
                <a:latin typeface="宋体" panose="02010600030101010101" pitchFamily="2" charset="-122"/>
                <a:cs typeface="Times New Roman" panose="02020603050405020304" pitchFamily="18" charset="0"/>
              </a:rPr>
              <a:t>-</a:t>
            </a:r>
            <a:r>
              <a:rPr lang="zh-CN" altLang="en-US" sz="3900" dirty="0" smtClean="0">
                <a:solidFill>
                  <a:srgbClr val="00B0F0"/>
                </a:solidFill>
                <a:latin typeface="宋体" panose="02010600030101010101" pitchFamily="2" charset="-122"/>
              </a:rPr>
              <a:t>社会医学模式的转变 </a:t>
            </a:r>
            <a:r>
              <a:rPr lang="zh-CN" altLang="en-US" sz="3900" dirty="0" smtClean="0">
                <a:latin typeface="宋体" panose="02010600030101010101" pitchFamily="2" charset="-122"/>
              </a:rPr>
              <a:t> </a:t>
            </a:r>
            <a:r>
              <a:rPr lang="zh-CN" altLang="en-US" sz="3900" dirty="0" smtClean="0"/>
              <a:t>在古代，人类对自然和生命现象难以做出科学的解释，认为生命乃神所赐，命运由上帝主宰，疾病和灾难是天谴神罚，所谓“人之命，天注定”。</a:t>
            </a:r>
            <a:r>
              <a:rPr lang="en-US" altLang="zh-CN" sz="1300" dirty="0" smtClean="0"/>
              <a:t>1</a:t>
            </a:r>
            <a:r>
              <a:rPr lang="zh-CN" altLang="en-US" sz="3900" dirty="0" smtClean="0"/>
              <a:t>在我国就有阎王主宰生死的传说，在古希腊有健康女神司掌健康的神话。人类为了追求健康，延长寿命，进行了漫长的求索。</a:t>
            </a:r>
            <a:endParaRPr lang="zh-CN" altLang="en-US" sz="3900" dirty="0" smtClean="0">
              <a:solidFill>
                <a:srgbClr val="FF0066"/>
              </a:solidFill>
            </a:endParaRPr>
          </a:p>
          <a:p>
            <a:endParaRPr lang="en-US" altLang="zh-CN" dirty="0" smtClean="0"/>
          </a:p>
          <a:p>
            <a:pPr>
              <a:buNone/>
            </a:pPr>
            <a:r>
              <a:rPr lang="en-US" altLang="zh-CN" dirty="0" smtClean="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3" descr="2.jpg"/>
          <p:cNvPicPr>
            <a:picLocks noChangeAspect="1"/>
          </p:cNvPicPr>
          <p:nvPr/>
        </p:nvPicPr>
        <p:blipFill>
          <a:blip r:embed="rId2" cstate="print"/>
          <a:srcRect/>
          <a:stretch>
            <a:fillRect/>
          </a:stretch>
        </p:blipFill>
        <p:spPr bwMode="auto">
          <a:xfrm>
            <a:off x="5562600" y="1308100"/>
            <a:ext cx="3581400" cy="5549900"/>
          </a:xfrm>
          <a:prstGeom prst="rect">
            <a:avLst/>
          </a:prstGeom>
          <a:noFill/>
          <a:ln w="9525">
            <a:noFill/>
            <a:miter lim="800000"/>
            <a:headEnd/>
            <a:tailEnd/>
          </a:ln>
        </p:spPr>
      </p:pic>
      <p:sp>
        <p:nvSpPr>
          <p:cNvPr id="27652" name="矩形 4"/>
          <p:cNvSpPr>
            <a:spLocks noChangeArrowheads="1"/>
          </p:cNvSpPr>
          <p:nvPr/>
        </p:nvSpPr>
        <p:spPr bwMode="auto">
          <a:xfrm>
            <a:off x="76200" y="260648"/>
            <a:ext cx="9067800" cy="5507990"/>
          </a:xfrm>
          <a:prstGeom prst="rect">
            <a:avLst/>
          </a:prstGeom>
          <a:noFill/>
          <a:ln w="9525">
            <a:noFill/>
            <a:miter lim="800000"/>
          </a:ln>
        </p:spPr>
        <p:txBody>
          <a:bodyPr wrap="square">
            <a:spAutoFit/>
          </a:bodyPr>
          <a:lstStyle/>
          <a:p>
            <a:r>
              <a:rPr lang="en-US" altLang="zh-CN" sz="3200" dirty="0" smtClean="0"/>
              <a:t>       </a:t>
            </a:r>
            <a:r>
              <a:rPr lang="zh-CN" altLang="en-US" sz="3200" dirty="0" smtClean="0"/>
              <a:t>由于缺乏科学健康概念和知识</a:t>
            </a:r>
            <a:r>
              <a:rPr lang="zh-CN" altLang="en-US" sz="2400" dirty="0" smtClean="0"/>
              <a:t>，</a:t>
            </a:r>
            <a:r>
              <a:rPr lang="zh-CN" altLang="en-US" sz="3200" dirty="0" smtClean="0"/>
              <a:t>秦始皇为了追求长生不老，派出无数人员跋山涉水去寻找“仙丹”，最终在第五次出巡途中悄然病</a:t>
            </a:r>
            <a:r>
              <a:rPr lang="zh-CN" altLang="en-US" sz="3200" dirty="0" smtClean="0">
                <a:solidFill>
                  <a:schemeClr val="bg1"/>
                </a:solidFill>
              </a:rPr>
              <a:t>逝，享年</a:t>
            </a:r>
            <a:r>
              <a:rPr lang="en-US" altLang="zh-CN" sz="3200" dirty="0" smtClean="0">
                <a:solidFill>
                  <a:schemeClr val="bg1"/>
                </a:solidFill>
              </a:rPr>
              <a:t>4850</a:t>
            </a:r>
            <a:endParaRPr lang="en-US" altLang="zh-CN" dirty="0" smtClean="0">
              <a:latin typeface="宋体" panose="02010600030101010101" pitchFamily="2" charset="-122"/>
            </a:endParaRPr>
          </a:p>
          <a:p>
            <a:r>
              <a:rPr lang="en-US" altLang="zh-CN" sz="3200" dirty="0" smtClean="0">
                <a:latin typeface="宋体" panose="02010600030101010101" pitchFamily="2" charset="-122"/>
              </a:rPr>
              <a:t>    </a:t>
            </a:r>
          </a:p>
          <a:p>
            <a:r>
              <a:rPr lang="en-US" altLang="zh-CN" sz="3200" dirty="0" smtClean="0">
                <a:latin typeface="宋体" panose="02010600030101010101" pitchFamily="2" charset="-122"/>
              </a:rPr>
              <a:t>    </a:t>
            </a:r>
            <a:r>
              <a:rPr lang="zh-CN" altLang="en-US" sz="3200" dirty="0" smtClean="0">
                <a:latin typeface="宋体" panose="02010600030101010101" pitchFamily="2" charset="-122"/>
              </a:rPr>
              <a:t>随着</a:t>
            </a:r>
            <a:r>
              <a:rPr lang="zh-CN" altLang="en-US" sz="3200" dirty="0">
                <a:latin typeface="宋体" panose="02010600030101010101" pitchFamily="2" charset="-122"/>
              </a:rPr>
              <a:t>生产力的发展，社会</a:t>
            </a:r>
            <a:r>
              <a:rPr lang="zh-CN" altLang="en-US" sz="3200" dirty="0">
                <a:solidFill>
                  <a:schemeClr val="bg1"/>
                </a:solidFill>
                <a:latin typeface="宋体" panose="02010600030101010101" pitchFamily="2" charset="-122"/>
              </a:rPr>
              <a:t>的进步，人类对健</a:t>
            </a:r>
            <a:r>
              <a:rPr lang="zh-CN" altLang="en-US" sz="3200" dirty="0">
                <a:latin typeface="宋体" panose="02010600030101010101" pitchFamily="2" charset="-122"/>
              </a:rPr>
              <a:t>康的认识也在不断的进步，去 </a:t>
            </a:r>
            <a:r>
              <a:rPr lang="zh-CN" altLang="en-US" sz="3200" dirty="0">
                <a:solidFill>
                  <a:schemeClr val="bg1"/>
                </a:solidFill>
                <a:latin typeface="宋体" panose="02010600030101010101" pitchFamily="2" charset="-122"/>
              </a:rPr>
              <a:t>除了过去的唯心主</a:t>
            </a:r>
            <a:r>
              <a:rPr lang="zh-CN" altLang="en-US" sz="3200" dirty="0">
                <a:latin typeface="宋体" panose="02010600030101010101" pitchFamily="2" charset="-122"/>
              </a:rPr>
              <a:t>义和封建迷信等思想的束缚，</a:t>
            </a:r>
            <a:r>
              <a:rPr lang="zh-CN" altLang="en-US" sz="3200" dirty="0">
                <a:solidFill>
                  <a:schemeClr val="bg1"/>
                </a:solidFill>
                <a:latin typeface="宋体" panose="02010600030101010101" pitchFamily="2" charset="-122"/>
              </a:rPr>
              <a:t>开始把人和自然联</a:t>
            </a:r>
            <a:r>
              <a:rPr lang="zh-CN" altLang="en-US" sz="3200" dirty="0">
                <a:latin typeface="宋体" panose="02010600030101010101" pitchFamily="2" charset="-122"/>
              </a:rPr>
              <a:t>系起来</a:t>
            </a:r>
            <a:r>
              <a:rPr lang="zh-CN" altLang="en-US" sz="3200" dirty="0" smtClean="0">
                <a:latin typeface="宋体" panose="02010600030101010101" pitchFamily="2" charset="-122"/>
              </a:rPr>
              <a:t>，开始对疾病病因的客</a:t>
            </a:r>
            <a:r>
              <a:rPr lang="zh-CN" altLang="en-US" sz="3200" dirty="0" smtClean="0">
                <a:solidFill>
                  <a:schemeClr val="bg1"/>
                </a:solidFill>
                <a:latin typeface="宋体" panose="02010600030101010101" pitchFamily="2" charset="-122"/>
              </a:rPr>
              <a:t>观探索。中医</a:t>
            </a:r>
            <a:r>
              <a:rPr lang="zh-CN" altLang="en-US" sz="3200" dirty="0">
                <a:solidFill>
                  <a:schemeClr val="bg1"/>
                </a:solidFill>
                <a:latin typeface="宋体" panose="02010600030101010101" pitchFamily="2" charset="-122"/>
              </a:rPr>
              <a:t>认为</a:t>
            </a:r>
            <a:r>
              <a:rPr lang="zh-CN" altLang="en-US" sz="3200" dirty="0">
                <a:latin typeface="宋体" panose="02010600030101010101" pitchFamily="2" charset="-122"/>
              </a:rPr>
              <a:t>由阴阳失衡所致，并且可以通</a:t>
            </a:r>
            <a:r>
              <a:rPr lang="zh-CN" altLang="en-US" sz="3200" dirty="0">
                <a:solidFill>
                  <a:schemeClr val="bg1"/>
                </a:solidFill>
                <a:latin typeface="宋体" panose="02010600030101010101" pitchFamily="2" charset="-122"/>
              </a:rPr>
              <a:t>过调整饮食</a:t>
            </a:r>
            <a:r>
              <a:rPr lang="zh-CN" altLang="en-US" sz="3200" dirty="0" smtClean="0">
                <a:solidFill>
                  <a:schemeClr val="bg1"/>
                </a:solidFill>
                <a:latin typeface="宋体" panose="02010600030101010101" pitchFamily="2" charset="-122"/>
              </a:rPr>
              <a:t>、药物</a:t>
            </a:r>
            <a:r>
              <a:rPr lang="zh-CN" altLang="en-US" sz="3200" dirty="0">
                <a:latin typeface="宋体" panose="02010600030101010101" pitchFamily="2" charset="-122"/>
              </a:rPr>
              <a:t>等方法恢复平衡，治疗疾病。</a:t>
            </a:r>
            <a:endParaRPr lang="zh-CN" alt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500034" y="1071546"/>
            <a:ext cx="7958166" cy="3083921"/>
          </a:xfrm>
          <a:prstGeom prst="rect">
            <a:avLst/>
          </a:prstGeom>
          <a:noFill/>
          <a:ln w="9525">
            <a:noFill/>
            <a:miter lim="800000"/>
          </a:ln>
        </p:spPr>
        <p:txBody>
          <a:bodyPr wrap="square">
            <a:spAutoFit/>
          </a:bodyPr>
          <a:lstStyle/>
          <a:p>
            <a:pPr>
              <a:spcBef>
                <a:spcPct val="20000"/>
              </a:spcBef>
            </a:pPr>
            <a:r>
              <a:rPr lang="zh-CN" altLang="en-US" sz="3600" dirty="0"/>
              <a:t>起居时，饮食节，寒暑适，则身利而寿命益；</a:t>
            </a:r>
          </a:p>
          <a:p>
            <a:pPr>
              <a:spcBef>
                <a:spcPct val="20000"/>
              </a:spcBef>
            </a:pPr>
            <a:r>
              <a:rPr lang="zh-CN" altLang="en-US" sz="3600" dirty="0"/>
              <a:t>起不时，饮食不节，寒暑不适，则形体累而寿命</a:t>
            </a:r>
            <a:r>
              <a:rPr lang="zh-CN" altLang="en-US" sz="3600" dirty="0" smtClean="0"/>
              <a:t>损</a:t>
            </a:r>
            <a:endParaRPr lang="en-US" altLang="zh-CN" sz="3600" dirty="0" smtClean="0"/>
          </a:p>
          <a:p>
            <a:pPr>
              <a:spcBef>
                <a:spcPct val="20000"/>
              </a:spcBef>
            </a:pPr>
            <a:r>
              <a:rPr lang="zh-CN" altLang="en-US" sz="3600" dirty="0" smtClean="0">
                <a:solidFill>
                  <a:srgbClr val="FF0000"/>
                </a:solidFill>
              </a:rPr>
              <a:t>    这也是早期的健康教育</a:t>
            </a:r>
            <a:endParaRPr lang="zh-CN" altLang="en-US" sz="36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endParaRPr lang="en-US" altLang="zh-CN" dirty="0" smtClean="0"/>
          </a:p>
          <a:p>
            <a:endParaRPr lang="en-US" altLang="zh-CN" dirty="0" smtClean="0"/>
          </a:p>
          <a:p>
            <a:endParaRPr lang="en-US" altLang="zh-CN" dirty="0" smtClean="0"/>
          </a:p>
          <a:p>
            <a:r>
              <a:rPr lang="en-US" altLang="zh-CN" sz="4400" dirty="0" smtClean="0"/>
              <a:t>        </a:t>
            </a:r>
            <a:r>
              <a:rPr lang="zh-CN" altLang="en-US" sz="4400" dirty="0" smtClean="0"/>
              <a:t>推荐</a:t>
            </a:r>
            <a:r>
              <a:rPr lang="en-US" altLang="zh-CN" sz="4400" dirty="0" smtClean="0"/>
              <a:t>4</a:t>
            </a:r>
            <a:r>
              <a:rPr lang="zh-CN" altLang="en-US" sz="4400" dirty="0" smtClean="0"/>
              <a:t>本参考书</a:t>
            </a:r>
            <a:endParaRPr lang="zh-CN" altLang="en-US" sz="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p:nvPr>
        </p:nvSpPr>
        <p:spPr>
          <a:xfrm>
            <a:off x="0" y="928670"/>
            <a:ext cx="8839200" cy="5214974"/>
          </a:xfrm>
        </p:spPr>
        <p:txBody>
          <a:bodyPr>
            <a:normAutofit/>
          </a:bodyPr>
          <a:lstStyle/>
          <a:p>
            <a:pPr algn="just">
              <a:buNone/>
            </a:pPr>
            <a:r>
              <a:rPr lang="en-US" altLang="zh-CN" sz="3600" dirty="0" smtClean="0">
                <a:latin typeface="宋体" panose="02010600030101010101" pitchFamily="2" charset="-122"/>
              </a:rPr>
              <a:t>     </a:t>
            </a:r>
            <a:r>
              <a:rPr lang="zh-CN" altLang="en-US" sz="3600" dirty="0" smtClean="0">
                <a:latin typeface="宋体" panose="02010600030101010101" pitchFamily="2" charset="-122"/>
              </a:rPr>
              <a:t>进入近代社会，由于生物科学的迅速发展，人们开始从生物学的角度来认识健康和疾病。</a:t>
            </a:r>
            <a:endParaRPr lang="en-US" altLang="zh-CN" sz="3600" dirty="0" smtClean="0">
              <a:latin typeface="宋体" panose="02010600030101010101" pitchFamily="2" charset="-122"/>
            </a:endParaRPr>
          </a:p>
          <a:p>
            <a:pPr algn="just">
              <a:buNone/>
            </a:pPr>
            <a:r>
              <a:rPr lang="en-US" altLang="zh-CN" sz="3600" dirty="0" smtClean="0">
                <a:latin typeface="宋体" panose="02010600030101010101" pitchFamily="2" charset="-122"/>
              </a:rPr>
              <a:t>     20</a:t>
            </a:r>
            <a:r>
              <a:rPr lang="zh-CN" altLang="en-US" sz="3600" dirty="0" smtClean="0">
                <a:latin typeface="宋体" panose="02010600030101010101" pitchFamily="2" charset="-122"/>
              </a:rPr>
              <a:t>世纪初之前，危害人类健康最主要的因素是传染性疾病，俗称</a:t>
            </a:r>
            <a:r>
              <a:rPr lang="zh-CN" altLang="en-US" sz="3600" dirty="0" smtClean="0">
                <a:latin typeface="Arial" panose="020B0604020202020204" pitchFamily="34" charset="0"/>
              </a:rPr>
              <a:t>“</a:t>
            </a:r>
            <a:r>
              <a:rPr lang="zh-CN" altLang="en-US" sz="3600" dirty="0" smtClean="0">
                <a:latin typeface="宋体" panose="02010600030101010101" pitchFamily="2" charset="-122"/>
              </a:rPr>
              <a:t>瘟疫</a:t>
            </a:r>
            <a:r>
              <a:rPr lang="zh-CN" altLang="en-US" sz="3600" dirty="0" smtClean="0">
                <a:latin typeface="Arial" panose="020B0604020202020204" pitchFamily="34" charset="0"/>
              </a:rPr>
              <a:t>”。</a:t>
            </a:r>
            <a:r>
              <a:rPr lang="zh-CN" altLang="en-US" sz="3600" dirty="0" smtClean="0">
                <a:latin typeface="宋体" panose="02010600030101010101" pitchFamily="2" charset="-122"/>
              </a:rPr>
              <a:t>认为疾病是由细菌等生物因素造成的，</a:t>
            </a:r>
            <a:r>
              <a:rPr lang="zh-CN" altLang="en-US" sz="3600" dirty="0" smtClean="0"/>
              <a:t>用抗生素、疫苗来治疗和预防疾病，成果辉煌，这就是我们所熟知的</a:t>
            </a:r>
            <a:r>
              <a:rPr lang="zh-CN" altLang="en-US" sz="3600" dirty="0" smtClean="0">
                <a:solidFill>
                  <a:srgbClr val="FF0066"/>
                </a:solidFill>
              </a:rPr>
              <a:t>生物医学模式。</a:t>
            </a:r>
            <a:endParaRPr lang="zh-CN" altLang="en-US" sz="3600" dirty="0" smtClean="0">
              <a:latin typeface="宋体" panose="02010600030101010101" pitchFamily="2" charset="-122"/>
            </a:endParaRPr>
          </a:p>
        </p:txBody>
      </p:sp>
      <p:sp>
        <p:nvSpPr>
          <p:cNvPr id="29699" name="矩形 4"/>
          <p:cNvSpPr>
            <a:spLocks noChangeArrowheads="1"/>
          </p:cNvSpPr>
          <p:nvPr/>
        </p:nvSpPr>
        <p:spPr bwMode="auto">
          <a:xfrm>
            <a:off x="76200" y="3573016"/>
            <a:ext cx="9067800" cy="584775"/>
          </a:xfrm>
          <a:prstGeom prst="rect">
            <a:avLst/>
          </a:prstGeom>
          <a:noFill/>
          <a:ln w="9525">
            <a:noFill/>
            <a:miter lim="800000"/>
          </a:ln>
        </p:spPr>
        <p:txBody>
          <a:bodyPr wrap="square">
            <a:spAutoFit/>
          </a:bodyPr>
          <a:lstStyle/>
          <a:p>
            <a:r>
              <a:rPr lang="zh-CN" altLang="en-US" sz="3200" dirty="0"/>
              <a: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p:nvPr>
        </p:nvSpPr>
        <p:spPr>
          <a:xfrm>
            <a:off x="-152400" y="571480"/>
            <a:ext cx="9144000" cy="6072230"/>
          </a:xfrm>
        </p:spPr>
        <p:txBody>
          <a:bodyPr>
            <a:normAutofit lnSpcReduction="10000"/>
          </a:bodyPr>
          <a:lstStyle/>
          <a:p>
            <a:pPr algn="just"/>
            <a:r>
              <a:rPr lang="zh-CN" altLang="en-US" sz="3600" dirty="0" smtClean="0">
                <a:latin typeface="宋体" panose="02010600030101010101" pitchFamily="2" charset="-122"/>
              </a:rPr>
              <a:t>    之后，慢性非传染性疾病逐渐被认识，象心、脑血管疾病，慢性病及其老年性疾病愈加突现出来。再随着社会竞争越趋激烈，生活压力不断加大，心理问题亦成为了影响健康的突出问题。这些发现逐渐暴露出生物医学的片面性和局限性，认识到生命状态与人类本身的生物遗传因素、心理行为因素、生活方式、社会环境、自然环境等因素密切相关，人类对健康的认识由生物医学模式转变成为</a:t>
            </a:r>
            <a:r>
              <a:rPr lang="zh-CN" altLang="en-US" sz="3600" dirty="0" smtClean="0">
                <a:solidFill>
                  <a:srgbClr val="FF0066"/>
                </a:solidFill>
                <a:latin typeface="宋体" panose="02010600030101010101" pitchFamily="2" charset="-122"/>
              </a:rPr>
              <a:t>生物</a:t>
            </a:r>
            <a:r>
              <a:rPr lang="en-US" altLang="zh-CN" sz="3600" dirty="0" smtClean="0">
                <a:solidFill>
                  <a:srgbClr val="FF0066"/>
                </a:solidFill>
                <a:latin typeface="宋体" panose="02010600030101010101" pitchFamily="2" charset="-122"/>
                <a:cs typeface="Times New Roman" panose="02020603050405020304" pitchFamily="18" charset="0"/>
              </a:rPr>
              <a:t>-</a:t>
            </a:r>
            <a:r>
              <a:rPr lang="zh-CN" altLang="en-US" sz="3600" dirty="0" smtClean="0">
                <a:solidFill>
                  <a:srgbClr val="FF0066"/>
                </a:solidFill>
                <a:latin typeface="宋体" panose="02010600030101010101" pitchFamily="2" charset="-122"/>
              </a:rPr>
              <a:t>心理</a:t>
            </a:r>
            <a:r>
              <a:rPr lang="en-US" altLang="zh-CN" sz="3600" dirty="0" smtClean="0">
                <a:solidFill>
                  <a:srgbClr val="FF0066"/>
                </a:solidFill>
                <a:latin typeface="宋体" panose="02010600030101010101" pitchFamily="2" charset="-122"/>
                <a:cs typeface="Times New Roman" panose="02020603050405020304" pitchFamily="18" charset="0"/>
              </a:rPr>
              <a:t>-</a:t>
            </a:r>
            <a:r>
              <a:rPr lang="zh-CN" altLang="en-US" sz="3600" dirty="0" smtClean="0">
                <a:solidFill>
                  <a:srgbClr val="FF0066"/>
                </a:solidFill>
                <a:latin typeface="宋体" panose="02010600030101010101" pitchFamily="2" charset="-122"/>
              </a:rPr>
              <a:t>社会医学模式</a:t>
            </a:r>
            <a:r>
              <a:rPr lang="zh-CN" altLang="en-US" sz="3600" dirty="0" smtClean="0">
                <a:latin typeface="宋体" panose="02010600030101010101" pitchFamily="2" charset="-122"/>
              </a:rPr>
              <a: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p:nvPr>
        </p:nvSpPr>
        <p:spPr>
          <a:xfrm>
            <a:off x="0" y="274638"/>
            <a:ext cx="8991600" cy="5851525"/>
          </a:xfrm>
        </p:spPr>
        <p:txBody>
          <a:bodyPr/>
          <a:lstStyle/>
          <a:p>
            <a:pPr algn="just" eaLnBrk="1" hangingPunct="1"/>
            <a:r>
              <a:rPr lang="en-US" altLang="zh-CN" sz="3600" dirty="0" smtClean="0">
                <a:latin typeface="宋体" panose="02010600030101010101" pitchFamily="2" charset="-122"/>
                <a:cs typeface="Times New Roman" panose="02020603050405020304" pitchFamily="18" charset="0"/>
              </a:rPr>
              <a:t>    1948</a:t>
            </a:r>
            <a:r>
              <a:rPr lang="zh-CN" altLang="en-US" sz="3600" dirty="0" smtClean="0">
                <a:latin typeface="宋体" panose="02010600030101010101" pitchFamily="2" charset="-122"/>
              </a:rPr>
              <a:t>年世界卫生组织（</a:t>
            </a:r>
            <a:r>
              <a:rPr lang="en-US" altLang="zh-CN" sz="3600" dirty="0" smtClean="0">
                <a:latin typeface="宋体" panose="02010600030101010101" pitchFamily="2" charset="-122"/>
                <a:cs typeface="Times New Roman" panose="02020603050405020304" pitchFamily="18" charset="0"/>
              </a:rPr>
              <a:t>WHO</a:t>
            </a:r>
            <a:r>
              <a:rPr lang="zh-CN" altLang="en-US" sz="3600" dirty="0" smtClean="0">
                <a:latin typeface="宋体" panose="02010600030101010101" pitchFamily="2" charset="-122"/>
              </a:rPr>
              <a:t>）在宪章中指出：</a:t>
            </a:r>
            <a:r>
              <a:rPr lang="zh-CN" altLang="en-US" sz="3600" dirty="0" smtClean="0">
                <a:latin typeface="Arial" panose="020B0604020202020204" pitchFamily="34" charset="0"/>
              </a:rPr>
              <a:t>“</a:t>
            </a:r>
            <a:r>
              <a:rPr lang="zh-CN" altLang="en-US" sz="3600" dirty="0" smtClean="0">
                <a:solidFill>
                  <a:srgbClr val="FF0066"/>
                </a:solidFill>
                <a:latin typeface="宋体" panose="02010600030101010101" pitchFamily="2" charset="-122"/>
              </a:rPr>
              <a:t>健康不仅是没有疾病或虚弱，而是在躯体上、心理上和社会适应能力上达到一个完美的状态</a:t>
            </a:r>
            <a:r>
              <a:rPr lang="zh-CN" altLang="en-US" sz="3600" dirty="0" smtClean="0">
                <a:solidFill>
                  <a:srgbClr val="FF0066"/>
                </a:solidFill>
                <a:latin typeface="Arial" panose="020B0604020202020204" pitchFamily="34" charset="0"/>
              </a:rPr>
              <a:t>”。</a:t>
            </a:r>
            <a:r>
              <a:rPr lang="zh-CN" altLang="en-US" sz="3600" dirty="0" smtClean="0">
                <a:latin typeface="宋体" panose="02010600030101010101" pitchFamily="2" charset="-122"/>
              </a:rPr>
              <a:t>这种</a:t>
            </a:r>
            <a:r>
              <a:rPr lang="zh-CN" altLang="en-US" sz="3600" dirty="0" smtClean="0">
                <a:latin typeface="Arial" panose="020B0604020202020204" pitchFamily="34" charset="0"/>
              </a:rPr>
              <a:t>“</a:t>
            </a:r>
            <a:r>
              <a:rPr lang="zh-CN" altLang="en-US" sz="3600" dirty="0" smtClean="0">
                <a:latin typeface="宋体" panose="02010600030101010101" pitchFamily="2" charset="-122"/>
              </a:rPr>
              <a:t>三维</a:t>
            </a:r>
            <a:r>
              <a:rPr lang="zh-CN" altLang="en-US" sz="3600" dirty="0" smtClean="0">
                <a:latin typeface="Arial" panose="020B0604020202020204" pitchFamily="34" charset="0"/>
              </a:rPr>
              <a:t>”</a:t>
            </a:r>
            <a:r>
              <a:rPr lang="zh-CN" altLang="en-US" sz="3600" dirty="0" smtClean="0">
                <a:latin typeface="宋体" panose="02010600030101010101" pitchFamily="2" charset="-122"/>
              </a:rPr>
              <a:t>健康观，是人类在总结了近代医学成就的基础上，对健康认识的一次飞跃性进步。</a:t>
            </a:r>
            <a:r>
              <a:rPr lang="en-US" altLang="zh-CN" sz="3600" dirty="0" smtClean="0">
                <a:latin typeface="宋体" panose="02010600030101010101" pitchFamily="2" charset="-122"/>
                <a:cs typeface="Times New Roman" panose="02020603050405020304" pitchFamily="18" charset="0"/>
              </a:rPr>
              <a:t>1978</a:t>
            </a:r>
            <a:r>
              <a:rPr lang="zh-CN" altLang="en-US" sz="3600" dirty="0" smtClean="0">
                <a:latin typeface="宋体" panose="02010600030101010101" pitchFamily="2" charset="-122"/>
              </a:rPr>
              <a:t>年，世界卫生组织提出：健康不仅仅是卫生部门的责任，而是全社会的共同责任，全社会应树立</a:t>
            </a:r>
            <a:r>
              <a:rPr lang="zh-CN" altLang="en-US" sz="3600" dirty="0" smtClean="0">
                <a:latin typeface="Arial" panose="020B0604020202020204" pitchFamily="34" charset="0"/>
              </a:rPr>
              <a:t>“</a:t>
            </a:r>
            <a:r>
              <a:rPr lang="zh-CN" altLang="en-US" sz="3600" dirty="0" smtClean="0">
                <a:latin typeface="宋体" panose="02010600030101010101" pitchFamily="2" charset="-122"/>
              </a:rPr>
              <a:t>人人为健康，健康为人人</a:t>
            </a:r>
            <a:r>
              <a:rPr lang="zh-CN" altLang="en-US" sz="3600" dirty="0" smtClean="0">
                <a:latin typeface="Arial" panose="020B0604020202020204" pitchFamily="34" charset="0"/>
              </a:rPr>
              <a:t>”</a:t>
            </a:r>
            <a:r>
              <a:rPr lang="zh-CN" altLang="en-US" sz="3600" dirty="0" smtClean="0">
                <a:latin typeface="宋体" panose="02010600030101010101" pitchFamily="2" charset="-122"/>
              </a:rPr>
              <a:t>的正确观念。</a:t>
            </a:r>
            <a:endParaRPr lang="zh-CN" altLang="en-US" sz="3600" dirty="0" smtClean="0">
              <a:latin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304800" y="533400"/>
            <a:ext cx="8458200" cy="4031873"/>
          </a:xfrm>
          <a:prstGeom prst="rect">
            <a:avLst/>
          </a:prstGeom>
          <a:noFill/>
          <a:ln w="9525">
            <a:noFill/>
            <a:miter lim="800000"/>
          </a:ln>
        </p:spPr>
        <p:txBody>
          <a:bodyPr>
            <a:spAutoFit/>
          </a:bodyPr>
          <a:lstStyle/>
          <a:p>
            <a:pPr>
              <a:spcBef>
                <a:spcPct val="20000"/>
              </a:spcBef>
            </a:pPr>
            <a:r>
              <a:rPr lang="en-US" altLang="zh-CN" sz="3200" b="1" dirty="0">
                <a:latin typeface="+mn-ea"/>
              </a:rPr>
              <a:t>       </a:t>
            </a:r>
            <a:r>
              <a:rPr lang="en-US" altLang="zh-CN" sz="3200" dirty="0">
                <a:latin typeface="+mn-ea"/>
              </a:rPr>
              <a:t>1989</a:t>
            </a:r>
            <a:r>
              <a:rPr lang="zh-CN" altLang="en-US" sz="3200" dirty="0">
                <a:latin typeface="+mn-ea"/>
              </a:rPr>
              <a:t>年世界卫生组织又为健康注入了新的内容，主张将道德健康纳入健康的范畴，提出了“健康不仅仅是没有疾病，而且包括</a:t>
            </a:r>
            <a:r>
              <a:rPr lang="zh-CN" altLang="en-US" sz="3200" dirty="0">
                <a:solidFill>
                  <a:srgbClr val="FF0000"/>
                </a:solidFill>
                <a:latin typeface="+mn-ea"/>
              </a:rPr>
              <a:t>躯体健康、心理健康、社会适应良好和道德健康</a:t>
            </a:r>
            <a:r>
              <a:rPr lang="zh-CN" altLang="en-US" sz="3200" dirty="0" smtClean="0">
                <a:solidFill>
                  <a:srgbClr val="FF0000"/>
                </a:solidFill>
                <a:latin typeface="+mn-ea"/>
              </a:rPr>
              <a:t>”。</a:t>
            </a:r>
            <a:r>
              <a:rPr lang="zh-CN" altLang="en-US" sz="3200" dirty="0" smtClean="0">
                <a:latin typeface="+mn-ea"/>
              </a:rPr>
              <a:t>在</a:t>
            </a:r>
            <a:r>
              <a:rPr lang="zh-CN" altLang="en-US" sz="3200" dirty="0">
                <a:latin typeface="+mn-ea"/>
              </a:rPr>
              <a:t>这一概念中，生理健康是心理健康的物质基础，心理健康是生理健康的必要条件，而社会适应健康是心理健康的重要原因，道德健康则是健康的统帅</a:t>
            </a:r>
            <a:r>
              <a:rPr lang="zh-CN" altLang="en-US" b="1" dirty="0"/>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zh-CN" altLang="en-US" sz="4400" dirty="0" smtClean="0">
                <a:solidFill>
                  <a:srgbClr val="FF0000"/>
                </a:solidFill>
                <a:latin typeface="宋体" panose="02010600030101010101" pitchFamily="2" charset="-122"/>
              </a:rPr>
              <a:t>   健康的标准</a:t>
            </a:r>
            <a:r>
              <a:rPr lang="zh-CN" altLang="en-US" sz="4400" dirty="0" smtClean="0">
                <a:solidFill>
                  <a:srgbClr val="FF0000"/>
                </a:solidFill>
              </a:rPr>
              <a:t> </a:t>
            </a:r>
          </a:p>
        </p:txBody>
      </p:sp>
      <p:sp>
        <p:nvSpPr>
          <p:cNvPr id="35843" name="Rectangle 3"/>
          <p:cNvSpPr>
            <a:spLocks noGrp="1" noChangeArrowheads="1"/>
          </p:cNvSpPr>
          <p:nvPr>
            <p:ph sz="quarter" idx="1"/>
          </p:nvPr>
        </p:nvSpPr>
        <p:spPr/>
        <p:txBody>
          <a:bodyPr>
            <a:normAutofit/>
          </a:bodyPr>
          <a:lstStyle/>
          <a:p>
            <a:pPr eaLnBrk="1" hangingPunct="1"/>
            <a:r>
              <a:rPr lang="zh-CN" altLang="en-US" sz="4400" dirty="0" smtClean="0">
                <a:solidFill>
                  <a:srgbClr val="00B050"/>
                </a:solidFill>
              </a:rPr>
              <a:t>生理</a:t>
            </a:r>
            <a:r>
              <a:rPr lang="zh-CN" altLang="en-US" sz="4400" smtClean="0">
                <a:solidFill>
                  <a:srgbClr val="00B050"/>
                </a:solidFill>
              </a:rPr>
              <a:t>健康（）</a:t>
            </a:r>
            <a:endParaRPr lang="zh-CN" altLang="en-US" sz="4400" dirty="0" smtClean="0">
              <a:solidFill>
                <a:srgbClr val="00B050"/>
              </a:solidFill>
            </a:endParaRPr>
          </a:p>
          <a:p>
            <a:pPr eaLnBrk="1" hangingPunct="1"/>
            <a:r>
              <a:rPr lang="zh-CN" altLang="en-US" sz="4400" dirty="0" smtClean="0">
                <a:solidFill>
                  <a:srgbClr val="00B050"/>
                </a:solidFill>
              </a:rPr>
              <a:t>心理健康</a:t>
            </a:r>
          </a:p>
          <a:p>
            <a:pPr eaLnBrk="1" hangingPunct="1"/>
            <a:r>
              <a:rPr lang="zh-CN" altLang="en-US" sz="4400" dirty="0" smtClean="0">
                <a:solidFill>
                  <a:srgbClr val="00B050"/>
                </a:solidFill>
              </a:rPr>
              <a:t>社会适应健康</a:t>
            </a:r>
          </a:p>
          <a:p>
            <a:pPr eaLnBrk="1" hangingPunct="1"/>
            <a:r>
              <a:rPr lang="zh-CN" altLang="en-US" sz="4400" dirty="0" smtClean="0">
                <a:solidFill>
                  <a:srgbClr val="00B050"/>
                </a:solidFill>
              </a:rPr>
              <a:t>道德健康</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76200"/>
            <a:ext cx="7772400" cy="1143000"/>
          </a:xfrm>
        </p:spPr>
        <p:txBody>
          <a:bodyPr>
            <a:normAutofit/>
          </a:bodyPr>
          <a:lstStyle/>
          <a:p>
            <a:pPr eaLnBrk="1" hangingPunct="1"/>
            <a:r>
              <a:rPr lang="zh-CN" altLang="en-US" sz="4400" dirty="0" smtClean="0">
                <a:solidFill>
                  <a:srgbClr val="FF0000"/>
                </a:solidFill>
              </a:rPr>
              <a:t>生理健康的标准：</a:t>
            </a:r>
          </a:p>
        </p:txBody>
      </p:sp>
      <p:sp>
        <p:nvSpPr>
          <p:cNvPr id="36867" name="Rectangle 3"/>
          <p:cNvSpPr>
            <a:spLocks noGrp="1" noChangeArrowheads="1"/>
          </p:cNvSpPr>
          <p:nvPr>
            <p:ph sz="quarter" idx="1"/>
          </p:nvPr>
        </p:nvSpPr>
        <p:spPr>
          <a:xfrm>
            <a:off x="152400" y="1447800"/>
            <a:ext cx="8839200" cy="3886200"/>
          </a:xfrm>
        </p:spPr>
        <p:txBody>
          <a:bodyPr>
            <a:normAutofit lnSpcReduction="10000"/>
          </a:bodyPr>
          <a:lstStyle/>
          <a:p>
            <a:pPr eaLnBrk="1" hangingPunct="1"/>
            <a:r>
              <a:rPr lang="zh-CN" altLang="en-US" sz="3600" dirty="0" smtClean="0"/>
              <a:t>    从普通意义上讲，生理健康就是：发育和生理功能正常，体魄强健。</a:t>
            </a:r>
            <a:r>
              <a:rPr lang="en-US" altLang="zh-CN" sz="3600" dirty="0" smtClean="0">
                <a:latin typeface="宋体" panose="02010600030101010101" pitchFamily="2" charset="-122"/>
              </a:rPr>
              <a:t>WHO</a:t>
            </a:r>
            <a:r>
              <a:rPr lang="zh-CN" altLang="en-US" sz="3600" dirty="0" smtClean="0"/>
              <a:t>曾就生理健康提出了标准：体重合适，体型匀称而挺拔；能抵抗普通感冒和传染病；眼睛明亮，反应敏锐；头发具有光泽而少头屑；牙齿清洁无龋，牙龈无出血而颜色正常；肌肤具有弹性。</a:t>
            </a:r>
            <a:endParaRPr lang="en-US" altLang="zh-CN" sz="36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0"/>
            <a:ext cx="7772400" cy="1143000"/>
          </a:xfrm>
        </p:spPr>
        <p:txBody>
          <a:bodyPr>
            <a:normAutofit/>
          </a:bodyPr>
          <a:lstStyle/>
          <a:p>
            <a:pPr eaLnBrk="1" hangingPunct="1"/>
            <a:r>
              <a:rPr lang="zh-CN" altLang="en-US" sz="4800" dirty="0" smtClean="0">
                <a:solidFill>
                  <a:srgbClr val="FF0000"/>
                </a:solidFill>
              </a:rPr>
              <a:t>心理健康的标准：</a:t>
            </a:r>
          </a:p>
        </p:txBody>
      </p:sp>
      <p:sp>
        <p:nvSpPr>
          <p:cNvPr id="37891" name="Rectangle 3"/>
          <p:cNvSpPr>
            <a:spLocks noGrp="1" noChangeArrowheads="1"/>
          </p:cNvSpPr>
          <p:nvPr>
            <p:ph sz="quarter" idx="1"/>
          </p:nvPr>
        </p:nvSpPr>
        <p:spPr>
          <a:xfrm>
            <a:off x="457200" y="1219200"/>
            <a:ext cx="8458200" cy="5562600"/>
          </a:xfrm>
        </p:spPr>
        <p:txBody>
          <a:bodyPr/>
          <a:lstStyle/>
          <a:p>
            <a:pPr>
              <a:lnSpc>
                <a:spcPct val="90000"/>
              </a:lnSpc>
            </a:pPr>
            <a:r>
              <a:rPr lang="zh-CN" altLang="en-US" sz="3600" dirty="0" smtClean="0">
                <a:solidFill>
                  <a:srgbClr val="FF0066"/>
                </a:solidFill>
              </a:rPr>
              <a:t>     </a:t>
            </a:r>
            <a:r>
              <a:rPr lang="zh-CN" altLang="en-US" sz="3600" dirty="0" smtClean="0"/>
              <a:t>智力正常；有自知之明，能认识自己存在的价值，接受自己；有自我控制能力，能适度表达情绪，喜怒哀乐有度；热爱生活和工作，并在工作和生活中尽可能享受人生的乐趣；人格健全，气质、性格、能力、信念、人生观等各方面平衡发展；心理行为符合年龄与性别特征。</a:t>
            </a:r>
            <a:endParaRPr lang="zh-CN" altLang="en-US" sz="3600" dirty="0" smtClean="0">
              <a:latin typeface="宋体" panose="02010600030101010101" pitchFamily="2" charset="-122"/>
            </a:endParaRPr>
          </a:p>
          <a:p>
            <a:pPr eaLnBrk="1" hangingPunct="1">
              <a:lnSpc>
                <a:spcPct val="90000"/>
              </a:lnSpc>
            </a:pPr>
            <a:endParaRPr lang="en-US" altLang="zh-CN" sz="2400" dirty="0" smtClean="0">
              <a:solidFill>
                <a:srgbClr val="FF0066"/>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zh-CN" altLang="en-US" sz="4800" dirty="0" smtClean="0">
                <a:solidFill>
                  <a:srgbClr val="FF0000"/>
                </a:solidFill>
              </a:rPr>
              <a:t>社会适应健康的标准：</a:t>
            </a:r>
          </a:p>
        </p:txBody>
      </p:sp>
      <p:sp>
        <p:nvSpPr>
          <p:cNvPr id="38915" name="Rectangle 3"/>
          <p:cNvSpPr>
            <a:spLocks noGrp="1" noChangeArrowheads="1"/>
          </p:cNvSpPr>
          <p:nvPr>
            <p:ph sz="quarter" idx="1"/>
          </p:nvPr>
        </p:nvSpPr>
        <p:spPr>
          <a:xfrm>
            <a:off x="152400" y="1447800"/>
            <a:ext cx="8839200" cy="4572000"/>
          </a:xfrm>
        </p:spPr>
        <p:txBody>
          <a:bodyPr>
            <a:normAutofit/>
          </a:bodyPr>
          <a:lstStyle/>
          <a:p>
            <a:pPr eaLnBrk="1" hangingPunct="1">
              <a:lnSpc>
                <a:spcPct val="90000"/>
              </a:lnSpc>
              <a:buNone/>
            </a:pPr>
            <a:r>
              <a:rPr lang="zh-CN" altLang="en-US" sz="3600" dirty="0" smtClean="0"/>
              <a:t>     对自己所处的社会环境有一个正确的认识，使自我与社会环境之间保持良好的协调关系，扮演好各种与自己相适应的角色，承担起自己应承担的责任。</a:t>
            </a:r>
            <a:r>
              <a:rPr lang="zh-CN" altLang="en-US" sz="3600" dirty="0" smtClean="0">
                <a:solidFill>
                  <a:srgbClr val="FF0000"/>
                </a:solidFill>
              </a:rPr>
              <a:t>具体是：</a:t>
            </a:r>
            <a:endParaRPr lang="en-US" altLang="zh-CN" sz="3600" dirty="0" smtClean="0">
              <a:solidFill>
                <a:srgbClr val="FF0000"/>
              </a:solidFill>
            </a:endParaRPr>
          </a:p>
          <a:p>
            <a:pPr eaLnBrk="1" hangingPunct="1">
              <a:lnSpc>
                <a:spcPct val="90000"/>
              </a:lnSpc>
              <a:buNone/>
            </a:pPr>
            <a:r>
              <a:rPr lang="zh-CN" altLang="en-US" sz="3600" dirty="0" smtClean="0">
                <a:solidFill>
                  <a:srgbClr val="FF0000"/>
                </a:solidFill>
              </a:rPr>
              <a:t>    </a:t>
            </a:r>
            <a:r>
              <a:rPr lang="en-US" altLang="zh-CN" sz="3600" dirty="0" smtClean="0">
                <a:latin typeface="宋体" panose="02010600030101010101" pitchFamily="2" charset="-122"/>
              </a:rPr>
              <a:t>1</a:t>
            </a:r>
            <a:r>
              <a:rPr lang="zh-CN" altLang="en-US" sz="3600" dirty="0" smtClean="0"/>
              <a:t>、正确认识他人，与他人的关系和谐，既能接纳他人，也能为他人所接纳。</a:t>
            </a:r>
            <a:endParaRPr lang="en-US" altLang="zh-CN" sz="3600" dirty="0" smtClean="0"/>
          </a:p>
          <a:p>
            <a:pPr eaLnBrk="1" hangingPunct="1">
              <a:lnSpc>
                <a:spcPct val="90000"/>
              </a:lnSpc>
              <a:buNone/>
            </a:pPr>
            <a:r>
              <a:rPr lang="en-US" altLang="zh-CN" sz="3600" dirty="0" smtClean="0">
                <a:latin typeface="宋体" panose="02010600030101010101" pitchFamily="2" charset="-122"/>
              </a:rPr>
              <a:t>    2</a:t>
            </a:r>
            <a:r>
              <a:rPr lang="zh-CN" altLang="en-US" sz="3600" dirty="0" smtClean="0"/>
              <a:t>、正确认识社会，与社会的关系和谐，即能融入社会、能为社会所接纳。</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zh-CN" altLang="en-US" sz="4800" dirty="0" smtClean="0">
                <a:solidFill>
                  <a:srgbClr val="FF0000"/>
                </a:solidFill>
              </a:rPr>
              <a:t>道德健康的标准：</a:t>
            </a:r>
          </a:p>
        </p:txBody>
      </p:sp>
      <p:sp>
        <p:nvSpPr>
          <p:cNvPr id="39939" name="Rectangle 3"/>
          <p:cNvSpPr>
            <a:spLocks noGrp="1" noChangeArrowheads="1"/>
          </p:cNvSpPr>
          <p:nvPr>
            <p:ph sz="quarter" idx="1"/>
          </p:nvPr>
        </p:nvSpPr>
        <p:spPr>
          <a:xfrm>
            <a:off x="228600" y="1447800"/>
            <a:ext cx="8763000" cy="4572000"/>
          </a:xfrm>
        </p:spPr>
        <p:txBody>
          <a:bodyPr>
            <a:normAutofit/>
          </a:bodyPr>
          <a:lstStyle/>
          <a:p>
            <a:pPr eaLnBrk="1" hangingPunct="1"/>
            <a:r>
              <a:rPr lang="zh-CN" altLang="en-US" sz="3600" dirty="0" smtClean="0"/>
              <a:t>    个体的道德标准不仅要求对自己的健康维护和促进负责，而且要求对他人的健康维护和促进负责，不以牺牲他人的健康和利益为代价来满足自己的要求，将维护和促进所有人的健康行为为自觉行为</a:t>
            </a:r>
            <a:r>
              <a:rPr lang="zh-CN" altLang="en-US" sz="3600" dirty="0" smtClean="0">
                <a:solidFill>
                  <a:srgbClr val="FF0066"/>
                </a:solidFill>
              </a:rPr>
              <a:t>：既满足自己的健康需要，也满足和</a:t>
            </a:r>
            <a:r>
              <a:rPr lang="en-US" altLang="zh-CN" sz="3600" dirty="0" smtClean="0">
                <a:solidFill>
                  <a:srgbClr val="FF0066"/>
                </a:solidFill>
              </a:rPr>
              <a:t>/</a:t>
            </a:r>
            <a:r>
              <a:rPr lang="zh-CN" altLang="en-US" sz="3600" dirty="0" smtClean="0">
                <a:solidFill>
                  <a:srgbClr val="FF0066"/>
                </a:solidFill>
              </a:rPr>
              <a:t>或不影响他人的健康需要。</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62000" y="1447800"/>
            <a:ext cx="7848600" cy="457200"/>
          </a:xfrm>
          <a:prstGeom prst="rect">
            <a:avLst/>
          </a:prstGeom>
          <a:noFill/>
          <a:ln w="9525">
            <a:noFill/>
            <a:miter lim="800000"/>
          </a:ln>
        </p:spPr>
        <p:txBody>
          <a:bodyPr>
            <a:spAutoFit/>
          </a:bodyPr>
          <a:lstStyle/>
          <a:p>
            <a:pPr marL="457200" indent="-457200">
              <a:spcBef>
                <a:spcPct val="50000"/>
              </a:spcBef>
              <a:buFontTx/>
              <a:buAutoNum type="arabicParenR"/>
            </a:pPr>
            <a:endParaRPr lang="zh-CN" altLang="zh-CN" sz="2400">
              <a:latin typeface="Times New Roman" panose="02020603050405020304" pitchFamily="18" charset="0"/>
            </a:endParaRPr>
          </a:p>
        </p:txBody>
      </p:sp>
      <p:sp>
        <p:nvSpPr>
          <p:cNvPr id="40963" name="Text Box 3"/>
          <p:cNvSpPr txBox="1">
            <a:spLocks noChangeArrowheads="1"/>
          </p:cNvSpPr>
          <p:nvPr/>
        </p:nvSpPr>
        <p:spPr bwMode="auto">
          <a:xfrm>
            <a:off x="228600" y="152400"/>
            <a:ext cx="8686800" cy="708025"/>
          </a:xfrm>
          <a:prstGeom prst="rect">
            <a:avLst/>
          </a:prstGeom>
          <a:noFill/>
          <a:ln w="9525">
            <a:noFill/>
            <a:miter lim="800000"/>
          </a:ln>
        </p:spPr>
        <p:txBody>
          <a:bodyPr>
            <a:spAutoFit/>
          </a:bodyPr>
          <a:lstStyle/>
          <a:p>
            <a:pPr marL="457200" indent="-457200">
              <a:spcBef>
                <a:spcPct val="50000"/>
              </a:spcBef>
              <a:buClr>
                <a:schemeClr val="folHlink"/>
              </a:buClr>
              <a:buFont typeface="Wingdings" panose="05000000000000000000" pitchFamily="2" charset="2"/>
              <a:buNone/>
            </a:pPr>
            <a:r>
              <a:rPr lang="zh-CN" altLang="en-US" sz="4000" b="1" dirty="0" smtClean="0">
                <a:solidFill>
                  <a:srgbClr val="FF0000"/>
                </a:solidFill>
                <a:latin typeface="Times New Roman" panose="02020603050405020304" pitchFamily="18" charset="0"/>
              </a:rPr>
              <a:t>     健康标志（</a:t>
            </a:r>
            <a:r>
              <a:rPr lang="en-US" altLang="zh-CN" sz="4000" b="1" dirty="0" smtClean="0">
                <a:solidFill>
                  <a:srgbClr val="FF0000"/>
                </a:solidFill>
                <a:latin typeface="Times New Roman" panose="02020603050405020304" pitchFamily="18" charset="0"/>
              </a:rPr>
              <a:t>WHO</a:t>
            </a:r>
            <a:r>
              <a:rPr lang="zh-CN" altLang="en-US" sz="4000" b="1" dirty="0" smtClean="0">
                <a:solidFill>
                  <a:srgbClr val="FF0000"/>
                </a:solidFill>
                <a:latin typeface="Times New Roman" panose="02020603050405020304" pitchFamily="18" charset="0"/>
              </a:rPr>
              <a:t>）：</a:t>
            </a:r>
            <a:endParaRPr lang="zh-CN" altLang="en-US" sz="4000" b="1" dirty="0">
              <a:solidFill>
                <a:srgbClr val="FF0000"/>
              </a:solidFill>
              <a:latin typeface="Times New Roman" panose="02020603050405020304" pitchFamily="18" charset="0"/>
            </a:endParaRPr>
          </a:p>
        </p:txBody>
      </p:sp>
      <p:sp>
        <p:nvSpPr>
          <p:cNvPr id="40964" name="矩形 5"/>
          <p:cNvSpPr>
            <a:spLocks noChangeArrowheads="1"/>
          </p:cNvSpPr>
          <p:nvPr/>
        </p:nvSpPr>
        <p:spPr bwMode="auto">
          <a:xfrm>
            <a:off x="76200" y="838200"/>
            <a:ext cx="9220200" cy="5448300"/>
          </a:xfrm>
          <a:prstGeom prst="rect">
            <a:avLst/>
          </a:prstGeom>
          <a:noFill/>
          <a:ln w="9525">
            <a:noFill/>
            <a:miter lim="800000"/>
          </a:ln>
        </p:spPr>
        <p:txBody>
          <a:bodyPr>
            <a:spAutoFit/>
          </a:bodyPr>
          <a:lstStyle/>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1</a:t>
            </a:r>
            <a:r>
              <a:rPr lang="zh-CN" altLang="en-US" sz="2400" dirty="0">
                <a:latin typeface="Times New Roman" panose="02020603050405020304" pitchFamily="18" charset="0"/>
              </a:rPr>
              <a:t>、有充沛的精力，能从容不迫地应对日常生活和工作。</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2</a:t>
            </a:r>
            <a:r>
              <a:rPr lang="zh-CN" altLang="en-US" sz="2400" dirty="0">
                <a:latin typeface="Times New Roman" panose="02020603050405020304" pitchFamily="18" charset="0"/>
              </a:rPr>
              <a:t>、处事乐观，态度积极，勇于承担责任</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3</a:t>
            </a:r>
            <a:r>
              <a:rPr lang="zh-CN" altLang="en-US" sz="2400" dirty="0">
                <a:latin typeface="Times New Roman" panose="02020603050405020304" pitchFamily="18" charset="0"/>
              </a:rPr>
              <a:t>、善于休息，睡眠良好</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4</a:t>
            </a:r>
            <a:r>
              <a:rPr lang="zh-CN" altLang="en-US" sz="2400" dirty="0">
                <a:latin typeface="Times New Roman" panose="02020603050405020304" pitchFamily="18" charset="0"/>
              </a:rPr>
              <a:t>、应变能力强，能适应外界的各种变化</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5</a:t>
            </a:r>
            <a:r>
              <a:rPr lang="zh-CN" altLang="en-US" sz="2400" dirty="0" smtClean="0">
                <a:latin typeface="Times New Roman" panose="02020603050405020304" pitchFamily="18" charset="0"/>
              </a:rPr>
              <a:t>、体重适当，身材匀称而挺拔</a:t>
            </a:r>
            <a:endParaRPr lang="zh-CN" altLang="en-US" sz="2400" dirty="0">
              <a:latin typeface="Times New Roman" panose="02020603050405020304" pitchFamily="18" charset="0"/>
            </a:endParaRP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6</a:t>
            </a:r>
            <a:r>
              <a:rPr lang="zh-CN" altLang="en-US" sz="2400" dirty="0" smtClean="0">
                <a:latin typeface="Times New Roman" panose="02020603050405020304" pitchFamily="18" charset="0"/>
              </a:rPr>
              <a:t>、能抵抗普通感冒和传染病</a:t>
            </a:r>
            <a:endParaRPr lang="zh-CN" altLang="en-US" sz="2400" dirty="0">
              <a:latin typeface="Times New Roman" panose="02020603050405020304" pitchFamily="18" charset="0"/>
            </a:endParaRP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7</a:t>
            </a:r>
            <a:r>
              <a:rPr lang="zh-CN" altLang="en-US" sz="2400" dirty="0">
                <a:latin typeface="Times New Roman" panose="02020603050405020304" pitchFamily="18" charset="0"/>
              </a:rPr>
              <a:t>、眼睛明亮，反应敏锐</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8</a:t>
            </a:r>
            <a:r>
              <a:rPr lang="zh-CN" altLang="en-US" sz="2400" dirty="0">
                <a:latin typeface="Times New Roman" panose="02020603050405020304" pitchFamily="18" charset="0"/>
              </a:rPr>
              <a:t>、头发具有光泽而少头屑</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9</a:t>
            </a:r>
            <a:r>
              <a:rPr lang="zh-CN" altLang="en-US" sz="2400" dirty="0">
                <a:latin typeface="Times New Roman" panose="02020603050405020304" pitchFamily="18" charset="0"/>
              </a:rPr>
              <a:t>、牙齿无出血而颜色正常</a:t>
            </a:r>
          </a:p>
          <a:p>
            <a:pPr marL="457200" indent="-457200">
              <a:spcBef>
                <a:spcPct val="50000"/>
              </a:spcBef>
              <a:buClr>
                <a:srgbClr val="CB0F7F"/>
              </a:buClr>
              <a:buFont typeface="Wingdings" panose="05000000000000000000" pitchFamily="2" charset="2"/>
              <a:buChar char="v"/>
            </a:pPr>
            <a:r>
              <a:rPr lang="en-US" altLang="zh-CN" sz="2400" dirty="0">
                <a:latin typeface="Times New Roman" panose="02020603050405020304" pitchFamily="18" charset="0"/>
              </a:rPr>
              <a:t>10</a:t>
            </a:r>
            <a:r>
              <a:rPr lang="zh-CN" altLang="en-US" sz="2400" dirty="0">
                <a:latin typeface="Times New Roman" panose="02020603050405020304" pitchFamily="18" charset="0"/>
              </a:rPr>
              <a:t>、肌肤富有弹性。</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dministrator\Desktop\IMG_20150928_141221.jpg"/>
          <p:cNvPicPr>
            <a:picLocks noGrp="1" noChangeAspect="1" noChangeArrowheads="1"/>
          </p:cNvPicPr>
          <p:nvPr>
            <p:ph sz="quarter" idx="1"/>
          </p:nvPr>
        </p:nvPicPr>
        <p:blipFill>
          <a:blip r:embed="rId2" cstate="print"/>
          <a:srcRect/>
          <a:stretch>
            <a:fillRect/>
          </a:stretch>
        </p:blipFill>
        <p:spPr bwMode="auto">
          <a:xfrm>
            <a:off x="2643174" y="0"/>
            <a:ext cx="5333467" cy="8207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7166"/>
            <a:ext cx="7467600" cy="1060472"/>
          </a:xfrm>
        </p:spPr>
        <p:txBody>
          <a:bodyPr>
            <a:normAutofit/>
          </a:bodyPr>
          <a:lstStyle/>
          <a:p>
            <a:r>
              <a:rPr lang="zh-CN" altLang="en-US" sz="4800" b="1" dirty="0" smtClean="0">
                <a:solidFill>
                  <a:srgbClr val="FF0000"/>
                </a:solidFill>
                <a:latin typeface="Times New Roman" panose="02020603050405020304" pitchFamily="18" charset="0"/>
              </a:rPr>
              <a:t>  健康标志：</a:t>
            </a:r>
            <a:endParaRPr lang="zh-CN" altLang="en-US" dirty="0"/>
          </a:p>
        </p:txBody>
      </p:sp>
      <p:sp>
        <p:nvSpPr>
          <p:cNvPr id="3" name="内容占位符 2"/>
          <p:cNvSpPr>
            <a:spLocks noGrp="1"/>
          </p:cNvSpPr>
          <p:nvPr>
            <p:ph sz="quarter" idx="1"/>
          </p:nvPr>
        </p:nvSpPr>
        <p:spPr>
          <a:xfrm>
            <a:off x="457200" y="1142984"/>
            <a:ext cx="7467600" cy="4929222"/>
          </a:xfrm>
        </p:spPr>
        <p:txBody>
          <a:bodyPr/>
          <a:lstStyle/>
          <a:p>
            <a:pPr>
              <a:buNone/>
            </a:pPr>
            <a:r>
              <a:rPr lang="en-US" altLang="zh-CN" dirty="0" smtClean="0"/>
              <a:t>        </a:t>
            </a:r>
          </a:p>
          <a:p>
            <a:pPr>
              <a:buNone/>
            </a:pPr>
            <a:r>
              <a:rPr lang="en-US" altLang="zh-CN" dirty="0" smtClean="0"/>
              <a:t>             </a:t>
            </a:r>
            <a:r>
              <a:rPr lang="zh-CN" altLang="en-US" sz="3600" dirty="0" smtClean="0"/>
              <a:t>我国保健医学界有人简单、通俗地将健康的标志归纳为“五快三好”：即进食快、排泄快、睡得快、说得快、走得快和</a:t>
            </a:r>
            <a:r>
              <a:rPr lang="zh-CN" altLang="en-US" sz="3600" dirty="0" smtClean="0">
                <a:solidFill>
                  <a:srgbClr val="FF0000"/>
                </a:solidFill>
              </a:rPr>
              <a:t>良好的个性，良好的处事能力和良好的人际关系。</a:t>
            </a:r>
            <a:endParaRPr lang="en-US" altLang="zh-CN" sz="3600" dirty="0" smtClean="0">
              <a:solidFill>
                <a:srgbClr val="FF0000"/>
              </a:solidFill>
            </a:endParaRPr>
          </a:p>
          <a:p>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228600" y="251937"/>
            <a:ext cx="8763000" cy="6015990"/>
          </a:xfrm>
          <a:prstGeom prst="rect">
            <a:avLst/>
          </a:prstGeom>
          <a:noFill/>
          <a:ln w="9525">
            <a:noFill/>
            <a:miter lim="800000"/>
          </a:ln>
        </p:spPr>
        <p:txBody>
          <a:bodyPr anchor="ctr">
            <a:spAutoFit/>
          </a:bodyPr>
          <a:lstStyle/>
          <a:p>
            <a:pPr indent="304800"/>
            <a:r>
              <a:rPr lang="en-US" altLang="zh-CN" sz="4000" dirty="0" smtClean="0"/>
              <a:t>  </a:t>
            </a:r>
            <a:r>
              <a:rPr lang="zh-CN" altLang="en-US" sz="4000" dirty="0" smtClean="0">
                <a:solidFill>
                  <a:srgbClr val="FF0000"/>
                </a:solidFill>
              </a:rPr>
              <a:t>青年人</a:t>
            </a:r>
            <a:r>
              <a:rPr lang="zh-CN" altLang="en-US" sz="4000" dirty="0">
                <a:solidFill>
                  <a:srgbClr val="FF0000"/>
                </a:solidFill>
              </a:rPr>
              <a:t>健康要点</a:t>
            </a:r>
          </a:p>
          <a:p>
            <a:pPr indent="304800"/>
            <a:r>
              <a:rPr lang="zh-CN" altLang="en-US" sz="1800" dirty="0"/>
              <a:t>　</a:t>
            </a:r>
            <a:r>
              <a:rPr lang="zh-CN" altLang="en-US" sz="1800" dirty="0" smtClean="0"/>
              <a:t> </a:t>
            </a:r>
            <a:r>
              <a:rPr lang="en-US" altLang="zh-CN" sz="3200" dirty="0" smtClean="0"/>
              <a:t>(</a:t>
            </a:r>
            <a:r>
              <a:rPr lang="en-US" altLang="zh-CN" sz="3200" dirty="0"/>
              <a:t>1)</a:t>
            </a:r>
            <a:r>
              <a:rPr lang="zh-CN" altLang="en-US" sz="3200" dirty="0"/>
              <a:t>吃得正确：在青春期保持饮食平衡和有规律，有助于使你现在健</a:t>
            </a:r>
            <a:r>
              <a:rPr lang="zh-CN" altLang="en-US" sz="3200" dirty="0" smtClean="0"/>
              <a:t>美、将</a:t>
            </a:r>
            <a:r>
              <a:rPr lang="zh-CN" altLang="en-US" sz="3200" dirty="0"/>
              <a:t>来健康</a:t>
            </a:r>
            <a:endParaRPr lang="en-US" altLang="zh-CN" sz="3200" dirty="0"/>
          </a:p>
          <a:p>
            <a:pPr indent="304800"/>
            <a:r>
              <a:rPr lang="en-US" altLang="zh-CN" sz="3200" dirty="0"/>
              <a:t>  (2)</a:t>
            </a:r>
            <a:r>
              <a:rPr lang="zh-CN" altLang="en-US" sz="3200" dirty="0"/>
              <a:t>喝得正确：干净的水和果汁是有利于健康的。</a:t>
            </a:r>
            <a:endParaRPr lang="en-US" altLang="zh-CN" sz="3200" dirty="0"/>
          </a:p>
          <a:p>
            <a:pPr indent="304800"/>
            <a:r>
              <a:rPr lang="en-US" altLang="zh-CN" sz="3200" dirty="0"/>
              <a:t>  (3</a:t>
            </a:r>
            <a:r>
              <a:rPr lang="en-US" altLang="zh-CN" sz="3200" dirty="0" smtClean="0"/>
              <a:t>)</a:t>
            </a:r>
            <a:r>
              <a:rPr lang="zh-CN" altLang="en-US" sz="3200" dirty="0" smtClean="0"/>
              <a:t>不嗜烟酒：</a:t>
            </a:r>
            <a:r>
              <a:rPr lang="zh-CN" altLang="en-US" sz="3200" dirty="0">
                <a:sym typeface="+mn-ea"/>
              </a:rPr>
              <a:t>不要饮酒，喝醉是不明智的。</a:t>
            </a:r>
            <a:r>
              <a:rPr lang="zh-CN" altLang="en-US" sz="3200" dirty="0" smtClean="0"/>
              <a:t>如</a:t>
            </a:r>
            <a:r>
              <a:rPr lang="zh-CN" altLang="en-US" sz="3200" dirty="0"/>
              <a:t>果你想健美有吸引力，请别吸</a:t>
            </a:r>
            <a:r>
              <a:rPr lang="zh-CN" altLang="en-US" sz="3200" dirty="0" smtClean="0"/>
              <a:t>烟、不酗酒。</a:t>
            </a:r>
            <a:endParaRPr lang="en-US" altLang="zh-CN" sz="3200" dirty="0"/>
          </a:p>
          <a:p>
            <a:pPr indent="304800"/>
            <a:r>
              <a:rPr lang="en-US" altLang="zh-CN" sz="3200" dirty="0"/>
              <a:t>  (4)</a:t>
            </a:r>
            <a:r>
              <a:rPr lang="zh-CN" altLang="en-US" sz="3200" dirty="0"/>
              <a:t>适当放松：运动、音乐、艺术、阅读与其他人交谈，可帮助你成为兴趣广泛的人</a:t>
            </a:r>
            <a:r>
              <a:rPr lang="zh-CN" altLang="en-US" sz="3200" dirty="0" smtClean="0"/>
              <a:t>。</a:t>
            </a:r>
            <a:endParaRPr lang="en-US" altLang="zh-CN" sz="3200" dirty="0" smtClean="0"/>
          </a:p>
          <a:p>
            <a:pPr indent="304800"/>
            <a:r>
              <a:rPr lang="en-US" altLang="zh-CN" sz="3200" dirty="0" smtClean="0"/>
              <a:t>  (5)</a:t>
            </a:r>
            <a:r>
              <a:rPr lang="zh-CN" altLang="en-US" sz="3200" dirty="0" smtClean="0"/>
              <a:t>积极自信：要积极自信和富有创造性，要珍惜青春。</a:t>
            </a:r>
            <a:endParaRPr lang="zh-CN" altLang="en-US" sz="3200" dirty="0"/>
          </a:p>
          <a:p>
            <a:pPr indent="304800"/>
            <a:r>
              <a:rPr lang="zh-CN" altLang="en-US" sz="2500" dirty="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152400" y="917575"/>
            <a:ext cx="8991600" cy="5016758"/>
          </a:xfrm>
          <a:prstGeom prst="rect">
            <a:avLst/>
          </a:prstGeom>
          <a:noFill/>
          <a:ln w="9525">
            <a:noFill/>
            <a:miter lim="800000"/>
          </a:ln>
        </p:spPr>
        <p:txBody>
          <a:bodyPr>
            <a:spAutoFit/>
          </a:bodyPr>
          <a:lstStyle/>
          <a:p>
            <a:r>
              <a:rPr lang="en-US" altLang="zh-CN" sz="3200" dirty="0"/>
              <a:t>    </a:t>
            </a:r>
            <a:r>
              <a:rPr lang="en-US" altLang="zh-CN" sz="3200" dirty="0" smtClean="0"/>
              <a:t>(</a:t>
            </a:r>
            <a:r>
              <a:rPr lang="en-US" altLang="zh-CN" sz="3200" dirty="0"/>
              <a:t>6)</a:t>
            </a:r>
            <a:r>
              <a:rPr lang="zh-CN" altLang="en-US" sz="3200" dirty="0"/>
              <a:t>知道节制；遇事能三思而后行，大多数的事故是可以避免的。</a:t>
            </a:r>
            <a:endParaRPr lang="en-US" altLang="zh-CN" sz="3200" dirty="0"/>
          </a:p>
          <a:p>
            <a:r>
              <a:rPr lang="en-US" altLang="zh-CN" sz="3200" dirty="0"/>
              <a:t>    (7)</a:t>
            </a:r>
            <a:r>
              <a:rPr lang="zh-CN" altLang="en-US" sz="3200" dirty="0"/>
              <a:t>负责的</a:t>
            </a:r>
            <a:r>
              <a:rPr lang="zh-CN" altLang="en-US" sz="3200" dirty="0">
                <a:solidFill>
                  <a:srgbClr val="00B050"/>
                </a:solidFill>
                <a:hlinkClick r:id="rId2"/>
              </a:rPr>
              <a:t>性行为</a:t>
            </a:r>
            <a:r>
              <a:rPr lang="zh-CN" altLang="en-US" sz="3200" dirty="0"/>
              <a:t>：了解自己的性行为并对此负责。</a:t>
            </a:r>
            <a:endParaRPr lang="en-US" altLang="zh-CN" sz="3200" dirty="0"/>
          </a:p>
          <a:p>
            <a:r>
              <a:rPr lang="en-US" altLang="zh-CN" sz="3200" dirty="0"/>
              <a:t>    (8)</a:t>
            </a:r>
            <a:r>
              <a:rPr lang="zh-CN" altLang="en-US" sz="3200" dirty="0"/>
              <a:t>运动有好处：运动可以使你健美和感觉良好；参加运动的每一个人都可赢得健康。</a:t>
            </a:r>
            <a:endParaRPr lang="en-US" altLang="zh-CN" sz="3200" dirty="0"/>
          </a:p>
          <a:p>
            <a:r>
              <a:rPr lang="en-US" altLang="zh-CN" sz="3200" dirty="0"/>
              <a:t>    (9)</a:t>
            </a:r>
            <a:r>
              <a:rPr lang="zh-CN" altLang="en-US" sz="3200" dirty="0"/>
              <a:t>散步：散步是一种轻缓的运动，而且散步能使</a:t>
            </a:r>
            <a:r>
              <a:rPr lang="zh-CN" altLang="en-US" sz="3200" dirty="0" smtClean="0"/>
              <a:t>你身心感到愉悦和舒</a:t>
            </a:r>
            <a:r>
              <a:rPr lang="zh-CN" altLang="en-US" sz="3200" dirty="0"/>
              <a:t>适。</a:t>
            </a:r>
          </a:p>
          <a:p>
            <a:r>
              <a:rPr lang="zh-CN" altLang="en-US" sz="3200" dirty="0"/>
              <a:t>　</a:t>
            </a:r>
            <a:r>
              <a:rPr lang="en-US" altLang="zh-CN" sz="3200" dirty="0"/>
              <a:t>(10</a:t>
            </a:r>
            <a:r>
              <a:rPr lang="en-US" altLang="zh-CN" sz="3200" dirty="0" smtClean="0"/>
              <a:t>)</a:t>
            </a:r>
            <a:r>
              <a:rPr lang="zh-CN" altLang="en-US" sz="3200" dirty="0" smtClean="0"/>
              <a:t>远离</a:t>
            </a:r>
            <a:r>
              <a:rPr lang="zh-CN" altLang="en-US" sz="3200" dirty="0" smtClean="0">
                <a:hlinkClick r:id="rId3"/>
              </a:rPr>
              <a:t>毒</a:t>
            </a:r>
            <a:r>
              <a:rPr lang="zh-CN" altLang="en-US" sz="3200" dirty="0" smtClean="0"/>
              <a:t>品：</a:t>
            </a:r>
            <a:r>
              <a:rPr lang="zh-CN" altLang="en-US" sz="3200" dirty="0"/>
              <a:t>吸毒是一条死胡同，要坚决自信地说</a:t>
            </a:r>
            <a:r>
              <a:rPr lang="en-US" altLang="zh-CN" sz="3200" dirty="0"/>
              <a:t>"</a:t>
            </a:r>
            <a:r>
              <a:rPr lang="zh-CN" altLang="en-US" sz="3200" dirty="0"/>
              <a:t>不</a:t>
            </a:r>
            <a:r>
              <a:rPr lang="en-US" altLang="zh-CN" sz="3200" dirty="0"/>
              <a:t>"</a:t>
            </a:r>
            <a:r>
              <a:rPr lang="zh-CN" altLang="en-US" sz="3200" dirty="0"/>
              <a:t>。</a:t>
            </a:r>
          </a:p>
        </p:txBody>
      </p:sp>
      <p:sp>
        <p:nvSpPr>
          <p:cNvPr id="43011" name="Rectangle 5"/>
          <p:cNvSpPr>
            <a:spLocks noGrp="1" noChangeArrowheads="1"/>
          </p:cNvSpPr>
          <p:nvPr>
            <p:ph type="title"/>
          </p:nvPr>
        </p:nvSpPr>
        <p:spPr>
          <a:xfrm>
            <a:off x="533400" y="-152400"/>
            <a:ext cx="8229600" cy="1143000"/>
          </a:xfrm>
        </p:spPr>
        <p:txBody>
          <a:bodyPr/>
          <a:lstStyle/>
          <a:p>
            <a:pPr eaLnBrk="1" hangingPunct="1"/>
            <a:endParaRPr lang="zh-CN" altLang="en-US" dirty="0" smtClean="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2" descr="u=3523821841,875734221&amp;fm=21&amp;gp=0.jpg"/>
          <p:cNvPicPr>
            <a:picLocks noChangeAspect="1"/>
          </p:cNvPicPr>
          <p:nvPr/>
        </p:nvPicPr>
        <p:blipFill>
          <a:blip r:embed="rId2" cstate="print"/>
          <a:srcRect/>
          <a:stretch>
            <a:fillRect/>
          </a:stretch>
        </p:blipFill>
        <p:spPr bwMode="auto">
          <a:xfrm>
            <a:off x="285720" y="285728"/>
            <a:ext cx="8620125" cy="6210300"/>
          </a:xfrm>
          <a:prstGeom prst="rect">
            <a:avLst/>
          </a:prstGeom>
          <a:noFill/>
          <a:ln w="9525">
            <a:noFill/>
            <a:miter lim="800000"/>
            <a:headEnd/>
            <a:tailEnd/>
          </a:ln>
        </p:spPr>
      </p:pic>
      <p:sp>
        <p:nvSpPr>
          <p:cNvPr id="45059" name="Rectangle 4"/>
          <p:cNvSpPr>
            <a:spLocks noChangeArrowheads="1"/>
          </p:cNvSpPr>
          <p:nvPr/>
        </p:nvSpPr>
        <p:spPr bwMode="auto">
          <a:xfrm>
            <a:off x="857224" y="857232"/>
            <a:ext cx="7372376" cy="3939540"/>
          </a:xfrm>
          <a:prstGeom prst="rect">
            <a:avLst/>
          </a:prstGeom>
          <a:noFill/>
          <a:ln w="9525">
            <a:noFill/>
            <a:miter lim="800000"/>
          </a:ln>
        </p:spPr>
        <p:txBody>
          <a:bodyPr wrap="square">
            <a:spAutoFit/>
          </a:bodyPr>
          <a:lstStyle/>
          <a:p>
            <a:r>
              <a:rPr lang="zh-CN" altLang="en-US" sz="4000" b="1" dirty="0" smtClean="0">
                <a:solidFill>
                  <a:schemeClr val="bg1"/>
                </a:solidFill>
              </a:rPr>
              <a:t>大学生的健康目标</a:t>
            </a:r>
            <a:r>
              <a:rPr lang="zh-CN" altLang="en-US" sz="4000" dirty="0">
                <a:solidFill>
                  <a:schemeClr val="bg1"/>
                </a:solidFill>
              </a:rPr>
              <a:t>：</a:t>
            </a:r>
          </a:p>
          <a:p>
            <a:endParaRPr lang="zh-CN" altLang="en-US" dirty="0"/>
          </a:p>
          <a:p>
            <a:r>
              <a:rPr lang="zh-CN" altLang="en-US" sz="3200" dirty="0" smtClean="0">
                <a:solidFill>
                  <a:schemeClr val="bg1"/>
                </a:solidFill>
              </a:rPr>
              <a:t>       </a:t>
            </a:r>
            <a:r>
              <a:rPr lang="zh-CN" altLang="en-US" sz="3200" dirty="0" smtClean="0">
                <a:solidFill>
                  <a:schemeClr val="bg1"/>
                </a:solidFill>
                <a:latin typeface="Times New Roman" panose="02020603050405020304" pitchFamily="18" charset="0"/>
              </a:rPr>
              <a:t>作为当代大学生应从时代和文化的高度出发，从生理、心理、社会、道德四个维度去关爱健康，珍惜健康，维护健康，并从现在为起点，储备健康，为人生打下坚实的基础，去拥有一个快乐的、积极向上的、幸福和谐的人生。</a:t>
            </a:r>
            <a:endParaRPr lang="zh-CN" altLang="en-US" sz="32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800" dirty="0" smtClean="0">
                <a:solidFill>
                  <a:srgbClr val="FF0000"/>
                </a:solidFill>
              </a:rPr>
              <a:t>二、影响健康的因素  </a:t>
            </a:r>
            <a:endParaRPr lang="zh-CN" altLang="en-US" sz="4800" dirty="0">
              <a:solidFill>
                <a:srgbClr val="FF0000"/>
              </a:solidFill>
            </a:endParaRPr>
          </a:p>
        </p:txBody>
      </p:sp>
      <p:sp>
        <p:nvSpPr>
          <p:cNvPr id="3" name="内容占位符 2"/>
          <p:cNvSpPr>
            <a:spLocks noGrp="1"/>
          </p:cNvSpPr>
          <p:nvPr>
            <p:ph sz="quarter" idx="1"/>
          </p:nvPr>
        </p:nvSpPr>
        <p:spPr/>
        <p:txBody>
          <a:bodyPr>
            <a:normAutofit/>
          </a:bodyPr>
          <a:lstStyle/>
          <a:p>
            <a:pPr>
              <a:buNone/>
            </a:pPr>
            <a:r>
              <a:rPr lang="en-US" altLang="zh-CN" dirty="0" smtClean="0"/>
              <a:t>     1</a:t>
            </a:r>
            <a:r>
              <a:rPr lang="zh-CN" altLang="en-US" dirty="0" smtClean="0"/>
              <a:t>生物因素：生物遗传因素、病原体因素（致病生物如病毒、细菌）</a:t>
            </a:r>
            <a:endParaRPr lang="en-US" altLang="zh-CN" dirty="0" smtClean="0"/>
          </a:p>
          <a:p>
            <a:pPr>
              <a:buNone/>
            </a:pPr>
            <a:r>
              <a:rPr lang="en-US" altLang="zh-CN" dirty="0" smtClean="0"/>
              <a:t>     2</a:t>
            </a:r>
            <a:r>
              <a:rPr lang="zh-CN" altLang="en-US" dirty="0" smtClean="0"/>
              <a:t>环境因素：自然环境（空气、土壤）、社会环境（意识形态、经济状况、文化教育、卫生条件） </a:t>
            </a:r>
            <a:endParaRPr lang="en-US" altLang="zh-CN" dirty="0" smtClean="0"/>
          </a:p>
          <a:p>
            <a:pPr>
              <a:buNone/>
            </a:pPr>
            <a:r>
              <a:rPr lang="en-US" altLang="zh-CN" dirty="0" smtClean="0"/>
              <a:t>     3</a:t>
            </a:r>
            <a:r>
              <a:rPr lang="zh-CN" altLang="en-US" dirty="0" smtClean="0"/>
              <a:t>心理因素：心情轻松与压力</a:t>
            </a:r>
            <a:endParaRPr lang="en-US" altLang="zh-CN" dirty="0" smtClean="0"/>
          </a:p>
          <a:p>
            <a:pPr>
              <a:buNone/>
            </a:pPr>
            <a:r>
              <a:rPr lang="en-US" altLang="zh-CN" dirty="0" smtClean="0"/>
              <a:t>     4</a:t>
            </a:r>
            <a:r>
              <a:rPr lang="zh-CN" altLang="en-US" dirty="0" smtClean="0"/>
              <a:t>行为与生活方式： 健康长寿</a:t>
            </a:r>
            <a:r>
              <a:rPr lang="en-US" altLang="zh-CN" dirty="0" smtClean="0"/>
              <a:t>=</a:t>
            </a:r>
            <a:r>
              <a:rPr lang="zh-CN" altLang="en-US" dirty="0" smtClean="0"/>
              <a:t>平衡膳食</a:t>
            </a:r>
            <a:r>
              <a:rPr lang="en-US" altLang="zh-CN" dirty="0" smtClean="0"/>
              <a:t>+</a:t>
            </a:r>
            <a:r>
              <a:rPr lang="zh-CN" altLang="en-US" dirty="0" smtClean="0"/>
              <a:t>情绪稳定</a:t>
            </a:r>
            <a:r>
              <a:rPr lang="en-US" altLang="zh-CN" dirty="0" smtClean="0"/>
              <a:t>+</a:t>
            </a:r>
            <a:r>
              <a:rPr lang="zh-CN" altLang="en-US" dirty="0" smtClean="0"/>
              <a:t>运动</a:t>
            </a:r>
            <a:r>
              <a:rPr lang="en-US" altLang="zh-CN" dirty="0" smtClean="0"/>
              <a:t>/</a:t>
            </a:r>
            <a:r>
              <a:rPr lang="zh-CN" altLang="en-US" dirty="0" smtClean="0"/>
              <a:t>懒惰</a:t>
            </a:r>
            <a:r>
              <a:rPr lang="en-US" altLang="zh-CN" dirty="0" smtClean="0"/>
              <a:t>+</a:t>
            </a:r>
            <a:r>
              <a:rPr lang="zh-CN" altLang="en-US" dirty="0" smtClean="0"/>
              <a:t>烟</a:t>
            </a:r>
            <a:r>
              <a:rPr lang="en-US" altLang="zh-CN" dirty="0" smtClean="0"/>
              <a:t>+</a:t>
            </a:r>
            <a:r>
              <a:rPr lang="zh-CN" altLang="en-US" dirty="0" smtClean="0"/>
              <a:t>酒</a:t>
            </a:r>
            <a:endParaRPr lang="en-US" altLang="zh-CN" dirty="0" smtClean="0"/>
          </a:p>
          <a:p>
            <a:pPr>
              <a:buNone/>
            </a:pPr>
            <a:r>
              <a:rPr lang="en-US" altLang="zh-CN" dirty="0" smtClean="0"/>
              <a:t>     5</a:t>
            </a:r>
            <a:r>
              <a:rPr lang="zh-CN" altLang="en-US" dirty="0" smtClean="0"/>
              <a:t>卫生保健因素：如预防注射、心理咨询</a:t>
            </a:r>
            <a:endParaRPr lang="en-US" altLang="zh-CN" dirty="0" smtClean="0"/>
          </a:p>
          <a:p>
            <a:pPr>
              <a:buNone/>
            </a:pPr>
            <a:endParaRPr lang="zh-CN" altLang="en-US" dirty="0" smtClean="0"/>
          </a:p>
          <a:p>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3" descr="u=2391708791,64872509&amp;fm=21&amp;gp=0.jpg"/>
          <p:cNvPicPr>
            <a:picLocks noChangeAspect="1"/>
          </p:cNvPicPr>
          <p:nvPr/>
        </p:nvPicPr>
        <p:blipFill>
          <a:blip r:embed="rId2" cstate="print"/>
          <a:srcRect/>
          <a:stretch>
            <a:fillRect/>
          </a:stretch>
        </p:blipFill>
        <p:spPr bwMode="auto">
          <a:xfrm>
            <a:off x="6000760" y="3357562"/>
            <a:ext cx="2819400" cy="3009900"/>
          </a:xfrm>
          <a:prstGeom prst="rect">
            <a:avLst/>
          </a:prstGeom>
          <a:noFill/>
          <a:ln w="9525">
            <a:noFill/>
            <a:miter lim="800000"/>
            <a:headEnd/>
            <a:tailEnd/>
          </a:ln>
        </p:spPr>
      </p:pic>
      <p:sp>
        <p:nvSpPr>
          <p:cNvPr id="27650" name="Rectangle 2"/>
          <p:cNvSpPr>
            <a:spLocks noGrp="1" noChangeArrowheads="1"/>
          </p:cNvSpPr>
          <p:nvPr>
            <p:ph type="title"/>
          </p:nvPr>
        </p:nvSpPr>
        <p:spPr>
          <a:xfrm>
            <a:off x="457200" y="304800"/>
            <a:ext cx="8229600" cy="639763"/>
          </a:xfrm>
        </p:spPr>
        <p:txBody>
          <a:bodyPr>
            <a:noAutofit/>
          </a:bodyPr>
          <a:lstStyle/>
          <a:p>
            <a:pPr eaLnBrk="1" fontAlgn="auto" hangingPunct="1">
              <a:spcAft>
                <a:spcPts val="0"/>
              </a:spcAft>
              <a:defRPr/>
            </a:pPr>
            <a:r>
              <a:rPr lang="zh-CN" altLang="en-US" sz="4000" b="1" dirty="0">
                <a:solidFill>
                  <a:srgbClr val="FF0000"/>
                </a:solidFill>
                <a:latin typeface="宋体" panose="02010600030101010101" pitchFamily="2" charset="-122"/>
                <a:ea typeface="黑体" panose="02010609060101010101" pitchFamily="49" charset="-122"/>
                <a:cs typeface="+mj-cs"/>
              </a:rPr>
              <a:t>遗传与健康</a:t>
            </a:r>
          </a:p>
        </p:txBody>
      </p:sp>
      <p:sp>
        <p:nvSpPr>
          <p:cNvPr id="47108" name="Rectangle 3"/>
          <p:cNvSpPr>
            <a:spLocks noGrp="1" noChangeArrowheads="1"/>
          </p:cNvSpPr>
          <p:nvPr>
            <p:ph sz="quarter" idx="1"/>
          </p:nvPr>
        </p:nvSpPr>
        <p:spPr>
          <a:xfrm>
            <a:off x="0" y="928670"/>
            <a:ext cx="9144000" cy="2576530"/>
          </a:xfrm>
        </p:spPr>
        <p:txBody>
          <a:bodyPr>
            <a:normAutofit/>
          </a:bodyPr>
          <a:lstStyle/>
          <a:p>
            <a:pPr algn="just" eaLnBrk="1" hangingPunct="1">
              <a:lnSpc>
                <a:spcPct val="90000"/>
              </a:lnSpc>
              <a:buFontTx/>
              <a:buNone/>
            </a:pPr>
            <a:r>
              <a:rPr lang="en-US" altLang="zh-CN" sz="3200" dirty="0" smtClean="0">
                <a:latin typeface="宋体" panose="02010600030101010101" pitchFamily="2" charset="-122"/>
                <a:cs typeface="Times New Roman" panose="02020603050405020304" pitchFamily="18" charset="0"/>
              </a:rPr>
              <a:t>     </a:t>
            </a:r>
            <a:r>
              <a:rPr lang="zh-CN" altLang="en-US" sz="3200" dirty="0" smtClean="0">
                <a:latin typeface="宋体" panose="02010600030101010101" pitchFamily="2" charset="-122"/>
                <a:cs typeface="Times New Roman" panose="02020603050405020304" pitchFamily="18" charset="0"/>
              </a:rPr>
              <a:t>有些疾病可能是你生来俱有的，与父母先天禀赋关系极大。父母的禀赋在很大程度上决定了你的强健乃至一生的健康水平。若父母身体健康，则你禀赋充实，身体强健；反之父母体弱多病、或生育年龄较大，则你可能禀赋不足，体质虚弱。</a:t>
            </a:r>
            <a:endParaRPr lang="en-US" altLang="zh-CN" sz="3200" dirty="0" smtClean="0">
              <a:latin typeface="宋体" panose="02010600030101010101" pitchFamily="2" charset="-122"/>
              <a:cs typeface="Times New Roman" panose="02020603050405020304" pitchFamily="18" charset="0"/>
            </a:endParaRPr>
          </a:p>
          <a:p>
            <a:pPr algn="just" eaLnBrk="1" hangingPunct="1">
              <a:lnSpc>
                <a:spcPct val="90000"/>
              </a:lnSpc>
              <a:buFontTx/>
              <a:buNone/>
            </a:pPr>
            <a:endParaRPr lang="en-US" altLang="zh-CN" sz="3200" dirty="0" smtClean="0">
              <a:latin typeface="宋体" panose="02010600030101010101" pitchFamily="2" charset="-122"/>
              <a:cs typeface="Times New Roman" panose="02020603050405020304" pitchFamily="18" charset="0"/>
            </a:endParaRPr>
          </a:p>
          <a:p>
            <a:pPr algn="just" eaLnBrk="1" hangingPunct="1">
              <a:lnSpc>
                <a:spcPct val="90000"/>
              </a:lnSpc>
              <a:buFontTx/>
              <a:buNone/>
            </a:pPr>
            <a:endParaRPr lang="en-US" altLang="zh-CN" sz="3200" dirty="0" smtClean="0">
              <a:latin typeface="宋体" panose="02010600030101010101" pitchFamily="2" charset="-122"/>
              <a:cs typeface="Times New Roman" panose="02020603050405020304" pitchFamily="18" charset="0"/>
            </a:endParaRPr>
          </a:p>
          <a:p>
            <a:pPr algn="just" eaLnBrk="1" hangingPunct="1">
              <a:lnSpc>
                <a:spcPct val="90000"/>
              </a:lnSpc>
              <a:buFontTx/>
              <a:buNone/>
            </a:pPr>
            <a:endParaRPr lang="en-US" altLang="zh-CN" sz="3200" dirty="0" smtClean="0"/>
          </a:p>
        </p:txBody>
      </p:sp>
      <p:sp>
        <p:nvSpPr>
          <p:cNvPr id="8" name="Rectangle 3"/>
          <p:cNvSpPr txBox="1">
            <a:spLocks noChangeArrowheads="1"/>
          </p:cNvSpPr>
          <p:nvPr/>
        </p:nvSpPr>
        <p:spPr bwMode="auto">
          <a:xfrm>
            <a:off x="0" y="3505200"/>
            <a:ext cx="6096000" cy="3567138"/>
          </a:xfrm>
          <a:prstGeom prst="rect">
            <a:avLst/>
          </a:prstGeom>
          <a:noFill/>
          <a:ln w="9525">
            <a:noFill/>
            <a:miter lim="800000"/>
          </a:ln>
        </p:spPr>
        <p:txBody>
          <a:bodyPr/>
          <a:lstStyle/>
          <a:p>
            <a:pPr marL="273050" indent="-273050" algn="just">
              <a:lnSpc>
                <a:spcPct val="90000"/>
              </a:lnSpc>
              <a:spcBef>
                <a:spcPts val="575"/>
              </a:spcBef>
              <a:buClr>
                <a:schemeClr val="accent1"/>
              </a:buClr>
              <a:buSzPct val="85000"/>
              <a:defRPr/>
            </a:pPr>
            <a:r>
              <a:rPr lang="zh-CN" altLang="en-US" sz="3200" dirty="0">
                <a:latin typeface="宋体" panose="02010600030101010101" pitchFamily="2" charset="-122"/>
                <a:ea typeface="+mn-ea"/>
                <a:cs typeface="Times New Roman" panose="02020603050405020304" pitchFamily="18" charset="0"/>
              </a:rPr>
              <a:t>     这是先天性的和遗传性的，是你所</a:t>
            </a:r>
            <a:r>
              <a:rPr lang="zh-CN" altLang="en-US" sz="3200" dirty="0">
                <a:solidFill>
                  <a:srgbClr val="FF0066"/>
                </a:solidFill>
                <a:latin typeface="宋体" panose="02010600030101010101" pitchFamily="2" charset="-122"/>
                <a:ea typeface="+mn-ea"/>
                <a:cs typeface="Times New Roman" panose="02020603050405020304" pitchFamily="18" charset="0"/>
              </a:rPr>
              <a:t>不能改变</a:t>
            </a:r>
            <a:r>
              <a:rPr lang="zh-CN" altLang="en-US" sz="3200" dirty="0">
                <a:latin typeface="宋体" panose="02010600030101010101" pitchFamily="2" charset="-122"/>
                <a:ea typeface="+mn-ea"/>
                <a:cs typeface="Times New Roman" panose="02020603050405020304" pitchFamily="18" charset="0"/>
              </a:rPr>
              <a:t>的因素。但有一些是你后天所得的，如果你的免疫力水平较低，你将更易患上传染病和其他各种疾病。</a:t>
            </a:r>
            <a:endParaRPr lang="en-US" altLang="zh-CN" sz="3200" dirty="0">
              <a:latin typeface="宋体" panose="02010600030101010101" pitchFamily="2" charset="-122"/>
              <a:ea typeface="+mn-ea"/>
              <a:cs typeface="Times New Roman" panose="02020603050405020304" pitchFamily="18" charset="0"/>
            </a:endParaRPr>
          </a:p>
          <a:p>
            <a:pPr marL="273050" indent="-273050" algn="just">
              <a:lnSpc>
                <a:spcPct val="90000"/>
              </a:lnSpc>
              <a:spcBef>
                <a:spcPts val="575"/>
              </a:spcBef>
              <a:buClr>
                <a:schemeClr val="accent1"/>
              </a:buClr>
              <a:buSzPct val="85000"/>
              <a:defRPr/>
            </a:pPr>
            <a:endParaRPr lang="en-US" altLang="zh-CN" sz="3200" dirty="0">
              <a:latin typeface="宋体" panose="02010600030101010101" pitchFamily="2" charset="-122"/>
              <a:ea typeface="+mn-ea"/>
              <a:cs typeface="Times New Roman" panose="02020603050405020304" pitchFamily="18" charset="0"/>
            </a:endParaRPr>
          </a:p>
          <a:p>
            <a:pPr marL="273050" indent="-273050" algn="just">
              <a:lnSpc>
                <a:spcPct val="90000"/>
              </a:lnSpc>
              <a:spcBef>
                <a:spcPts val="575"/>
              </a:spcBef>
              <a:buClr>
                <a:schemeClr val="accent1"/>
              </a:buClr>
              <a:buSzPct val="85000"/>
              <a:defRPr/>
            </a:pPr>
            <a:endParaRPr lang="en-US" altLang="zh-CN" sz="3200" dirty="0">
              <a:latin typeface="宋体" panose="02010600030101010101" pitchFamily="2" charset="-122"/>
              <a:ea typeface="+mn-ea"/>
              <a:cs typeface="Times New Roman" panose="02020603050405020304" pitchFamily="18" charset="0"/>
            </a:endParaRPr>
          </a:p>
          <a:p>
            <a:pPr marL="273050" indent="-273050" algn="just">
              <a:lnSpc>
                <a:spcPct val="90000"/>
              </a:lnSpc>
              <a:spcBef>
                <a:spcPts val="575"/>
              </a:spcBef>
              <a:buClr>
                <a:schemeClr val="accent1"/>
              </a:buClr>
              <a:buSzPct val="85000"/>
              <a:defRPr/>
            </a:pPr>
            <a:endParaRPr lang="en-US" altLang="zh-CN" sz="3200" dirty="0">
              <a:latin typeface="+mn-lt"/>
              <a:ea typeface="+mn-ea"/>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571480"/>
            <a:ext cx="8067675" cy="1071570"/>
          </a:xfrm>
        </p:spPr>
        <p:txBody>
          <a:bodyPr>
            <a:normAutofit/>
          </a:bodyPr>
          <a:lstStyle/>
          <a:p>
            <a:pPr eaLnBrk="1" hangingPunct="1"/>
            <a:r>
              <a:rPr lang="zh-CN" altLang="en-US" sz="4400" b="1" dirty="0" smtClean="0">
                <a:solidFill>
                  <a:srgbClr val="FF6600"/>
                </a:solidFill>
                <a:latin typeface="宋体" panose="02010600030101010101" pitchFamily="2" charset="-122"/>
                <a:ea typeface="黑体" panose="02010609060101010101" pitchFamily="49" charset="-122"/>
              </a:rPr>
              <a:t>社会状况与健康</a:t>
            </a:r>
            <a:r>
              <a:rPr lang="zh-CN" altLang="en-US" sz="4400" b="1" dirty="0" smtClean="0">
                <a:solidFill>
                  <a:srgbClr val="FF6600"/>
                </a:solidFill>
                <a:latin typeface="宋体" panose="02010600030101010101" pitchFamily="2" charset="-122"/>
              </a:rPr>
              <a:t> </a:t>
            </a:r>
            <a:endParaRPr lang="zh-CN" altLang="en-US" sz="4400" b="1" dirty="0" smtClean="0">
              <a:latin typeface="宋体" panose="02010600030101010101" pitchFamily="2" charset="-122"/>
            </a:endParaRPr>
          </a:p>
        </p:txBody>
      </p:sp>
      <p:sp>
        <p:nvSpPr>
          <p:cNvPr id="48131" name="Rectangle 3"/>
          <p:cNvSpPr>
            <a:spLocks noGrp="1" noChangeArrowheads="1"/>
          </p:cNvSpPr>
          <p:nvPr>
            <p:ph sz="quarter" idx="1"/>
          </p:nvPr>
        </p:nvSpPr>
        <p:spPr>
          <a:xfrm>
            <a:off x="-228600" y="2143116"/>
            <a:ext cx="9090025" cy="3929090"/>
          </a:xfrm>
        </p:spPr>
        <p:txBody>
          <a:bodyPr>
            <a:normAutofit/>
          </a:bodyPr>
          <a:lstStyle/>
          <a:p>
            <a:pPr algn="just" eaLnBrk="1" hangingPunct="1">
              <a:buFontTx/>
              <a:buNone/>
            </a:pPr>
            <a:r>
              <a:rPr lang="en-US" altLang="zh-CN" sz="3600" dirty="0" smtClean="0">
                <a:latin typeface="宋体" panose="02010600030101010101" pitchFamily="2" charset="-122"/>
                <a:cs typeface="Times New Roman" panose="02020603050405020304" pitchFamily="18" charset="0"/>
              </a:rPr>
              <a:t>     </a:t>
            </a:r>
            <a:r>
              <a:rPr lang="zh-CN" altLang="en-US" sz="3600" dirty="0" smtClean="0">
                <a:latin typeface="宋体" panose="02010600030101010101" pitchFamily="2" charset="-122"/>
                <a:cs typeface="Times New Roman" panose="02020603050405020304" pitchFamily="18" charset="0"/>
              </a:rPr>
              <a:t>我国的人均寿命</a:t>
            </a:r>
            <a:r>
              <a:rPr lang="en-US" altLang="zh-CN" sz="3600" dirty="0" smtClean="0">
                <a:latin typeface="宋体" panose="02010600030101010101" pitchFamily="2" charset="-122"/>
                <a:cs typeface="Times New Roman" panose="02020603050405020304" pitchFamily="18" charset="0"/>
              </a:rPr>
              <a:t>,</a:t>
            </a:r>
            <a:r>
              <a:rPr lang="zh-CN" altLang="en-US" sz="3600" dirty="0" smtClean="0">
                <a:latin typeface="宋体" panose="02010600030101010101" pitchFamily="2" charset="-122"/>
                <a:cs typeface="Times New Roman" panose="02020603050405020304" pitchFamily="18" charset="0"/>
              </a:rPr>
              <a:t>从解放前的三十多岁岁上升到七十岁以上。现在，社会的进步，人们生存条件的改善，特别是现代医学的进步，七十岁再也谈不上是</a:t>
            </a:r>
            <a:r>
              <a:rPr lang="zh-CN" altLang="en-US" sz="3600" dirty="0" smtClean="0">
                <a:latin typeface="Arial" panose="020B0604020202020204" pitchFamily="34" charset="0"/>
                <a:cs typeface="Times New Roman" panose="02020603050405020304" pitchFamily="18" charset="0"/>
              </a:rPr>
              <a:t>“</a:t>
            </a:r>
            <a:r>
              <a:rPr lang="zh-CN" altLang="en-US" sz="3600" dirty="0" smtClean="0">
                <a:latin typeface="宋体" panose="02010600030101010101" pitchFamily="2" charset="-122"/>
                <a:cs typeface="Times New Roman" panose="02020603050405020304" pitchFamily="18" charset="0"/>
              </a:rPr>
              <a:t>古来稀</a:t>
            </a:r>
            <a:r>
              <a:rPr lang="zh-CN" altLang="en-US" sz="3600" dirty="0" smtClean="0">
                <a:latin typeface="Arial" panose="020B0604020202020204" pitchFamily="34" charset="0"/>
                <a:cs typeface="Times New Roman" panose="02020603050405020304" pitchFamily="18" charset="0"/>
              </a:rPr>
              <a:t>”</a:t>
            </a:r>
            <a:r>
              <a:rPr lang="zh-CN" altLang="en-US" sz="3600" dirty="0" smtClean="0">
                <a:latin typeface="宋体" panose="02010600030101010101" pitchFamily="2" charset="-122"/>
                <a:cs typeface="Times New Roman" panose="02020603050405020304" pitchFamily="18" charset="0"/>
              </a:rPr>
              <a:t>了。而且在生命生存质量上有了追求。</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p:nvPr>
        </p:nvSpPr>
        <p:spPr>
          <a:xfrm>
            <a:off x="0" y="428604"/>
            <a:ext cx="9067800" cy="5214974"/>
          </a:xfrm>
        </p:spPr>
        <p:txBody>
          <a:bodyPr>
            <a:normAutofit fontScale="92500" lnSpcReduction="10000"/>
          </a:bodyPr>
          <a:lstStyle/>
          <a:p>
            <a:pPr marL="274320" indent="-274320" algn="just" eaLnBrk="1" fontAlgn="auto" hangingPunct="1">
              <a:spcBef>
                <a:spcPts val="580"/>
              </a:spcBef>
              <a:spcAft>
                <a:spcPts val="0"/>
              </a:spcAft>
              <a:buFontTx/>
              <a:buNone/>
              <a:defRPr/>
            </a:pPr>
            <a:r>
              <a:rPr lang="zh-CN" altLang="en-US" sz="4300" dirty="0" smtClean="0">
                <a:solidFill>
                  <a:srgbClr val="FF0000"/>
                </a:solidFill>
                <a:latin typeface="宋体" panose="02010600030101010101" pitchFamily="2" charset="-122"/>
                <a:cs typeface="Times New Roman" panose="02020603050405020304" pitchFamily="18" charset="0"/>
              </a:rPr>
              <a:t>    个人行为与健康</a:t>
            </a:r>
            <a:r>
              <a:rPr lang="en-US" altLang="zh-CN" sz="4300" dirty="0" smtClean="0">
                <a:solidFill>
                  <a:srgbClr val="FF0000"/>
                </a:solidFill>
                <a:latin typeface="宋体" panose="02010600030101010101" pitchFamily="2" charset="-122"/>
                <a:cs typeface="Times New Roman" panose="02020603050405020304" pitchFamily="18" charset="0"/>
              </a:rPr>
              <a:t> </a:t>
            </a:r>
          </a:p>
          <a:p>
            <a:pPr marL="274320" indent="-274320" algn="just" eaLnBrk="1" fontAlgn="auto" hangingPunct="1">
              <a:spcBef>
                <a:spcPts val="580"/>
              </a:spcBef>
              <a:spcAft>
                <a:spcPts val="0"/>
              </a:spcAft>
              <a:buFontTx/>
              <a:buNone/>
              <a:defRPr/>
            </a:pPr>
            <a:r>
              <a:rPr lang="en-US" altLang="zh-CN" sz="4300" dirty="0" smtClean="0">
                <a:solidFill>
                  <a:srgbClr val="FF0000"/>
                </a:solidFill>
                <a:latin typeface="宋体" panose="02010600030101010101" pitchFamily="2" charset="-122"/>
                <a:cs typeface="Times New Roman" panose="02020603050405020304" pitchFamily="18" charset="0"/>
              </a:rPr>
              <a:t>    </a:t>
            </a:r>
            <a:r>
              <a:rPr lang="zh-CN" altLang="en-US" sz="3600" dirty="0" smtClean="0">
                <a:latin typeface="宋体" panose="02010600030101010101" pitchFamily="2" charset="-122"/>
                <a:cs typeface="Times New Roman" panose="02020603050405020304" pitchFamily="18" charset="0"/>
              </a:rPr>
              <a:t>除了心理与社会之外，你的行为也会影响到你的健康。高血压、冠心病、中风等，其实都是与人的行为方式密切相关的。传染病与人的行为相关，象</a:t>
            </a:r>
            <a:r>
              <a:rPr lang="zh-CN" altLang="en-US" sz="3600" dirty="0" smtClean="0">
                <a:solidFill>
                  <a:srgbClr val="FF0000"/>
                </a:solidFill>
                <a:latin typeface="宋体" panose="02010600030101010101" pitchFamily="2" charset="-122"/>
                <a:cs typeface="Times New Roman" panose="02020603050405020304" pitchFamily="18" charset="0"/>
              </a:rPr>
              <a:t>结核病、性病，特别是艾滋病</a:t>
            </a:r>
            <a:r>
              <a:rPr lang="zh-CN" altLang="en-US" sz="3600" dirty="0" smtClean="0">
                <a:latin typeface="宋体" panose="02010600030101010101" pitchFamily="2" charset="-122"/>
                <a:cs typeface="Times New Roman" panose="02020603050405020304" pitchFamily="18" charset="0"/>
              </a:rPr>
              <a:t>，这一让人避之如虎狼的现代瘟疫更是与人的行为密不可分。如果人类能够端正自己的行为，艾滋病也不可能像现在这样泛滥。我们常有的不良行为主要有吸烟、酗酒、吸毒、不洁性行为、饮食不平衡不卫生、运动不当等。</a:t>
            </a:r>
            <a:endParaRPr lang="zh-CN" altLang="en-US" sz="3600" dirty="0">
              <a:latin typeface="宋体" panose="02010600030101010101" pitchFamily="2" charset="-122"/>
              <a:cs typeface="Times New Roman" panose="02020603050405020304" pitchFamily="18" charset="0"/>
            </a:endParaRPr>
          </a:p>
          <a:p>
            <a:pPr marL="274320" indent="-274320" eaLnBrk="1" fontAlgn="auto" hangingPunct="1">
              <a:spcBef>
                <a:spcPts val="580"/>
              </a:spcBef>
              <a:spcAft>
                <a:spcPts val="0"/>
              </a:spcAft>
              <a:buFont typeface="Wingdings 2" panose="05020102010507070707"/>
              <a:buChar char=""/>
              <a:defRPr/>
            </a:pPr>
            <a:endParaRPr lang="zh-CN" altLang="en-US" dirty="0">
              <a:solidFill>
                <a:srgbClr val="FF0066"/>
              </a:solidFill>
            </a:endParaRPr>
          </a:p>
          <a:p>
            <a:pPr marL="274320" indent="-274320" eaLnBrk="1" fontAlgn="auto" hangingPunct="1">
              <a:spcBef>
                <a:spcPts val="580"/>
              </a:spcBef>
              <a:spcAft>
                <a:spcPts val="0"/>
              </a:spcAft>
              <a:buFont typeface="Wingdings 2" panose="05020102010507070707"/>
              <a:buChar char=""/>
              <a:defRPr/>
            </a:pPr>
            <a:endParaRPr lang="en-US" altLang="zh-CN" sz="2400" dirty="0">
              <a:solidFill>
                <a:srgbClr val="FF0066"/>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3" descr="u=133791424,733483884&amp;fm=23&amp;gp=0.jpg"/>
          <p:cNvPicPr>
            <a:picLocks noChangeAspect="1"/>
          </p:cNvPicPr>
          <p:nvPr/>
        </p:nvPicPr>
        <p:blipFill>
          <a:blip r:embed="rId2" cstate="print"/>
          <a:srcRect/>
          <a:stretch>
            <a:fillRect/>
          </a:stretch>
        </p:blipFill>
        <p:spPr bwMode="auto">
          <a:xfrm>
            <a:off x="685800" y="3810000"/>
            <a:ext cx="8305800" cy="2743200"/>
          </a:xfrm>
          <a:prstGeom prst="rect">
            <a:avLst/>
          </a:prstGeom>
          <a:noFill/>
          <a:ln w="9525">
            <a:noFill/>
            <a:miter lim="800000"/>
            <a:headEnd/>
            <a:tailEnd/>
          </a:ln>
        </p:spPr>
      </p:pic>
      <p:sp>
        <p:nvSpPr>
          <p:cNvPr id="30722" name="Rectangle 2"/>
          <p:cNvSpPr>
            <a:spLocks noGrp="1" noChangeArrowheads="1"/>
          </p:cNvSpPr>
          <p:nvPr>
            <p:ph type="title"/>
          </p:nvPr>
        </p:nvSpPr>
        <p:spPr>
          <a:xfrm>
            <a:off x="685800" y="381000"/>
            <a:ext cx="7696200" cy="1219200"/>
          </a:xfrm>
        </p:spPr>
        <p:txBody>
          <a:bodyPr>
            <a:normAutofit/>
          </a:bodyPr>
          <a:lstStyle/>
          <a:p>
            <a:pPr eaLnBrk="1" fontAlgn="auto" hangingPunct="1">
              <a:spcAft>
                <a:spcPts val="0"/>
              </a:spcAft>
              <a:defRPr/>
            </a:pPr>
            <a:r>
              <a:rPr lang="zh-CN" altLang="en-US" b="1" dirty="0" smtClean="0">
                <a:solidFill>
                  <a:srgbClr val="FF6600"/>
                </a:solidFill>
                <a:latin typeface="宋体" panose="02010600030101010101" pitchFamily="2" charset="-122"/>
                <a:ea typeface="黑体" panose="02010609060101010101" pitchFamily="49" charset="-122"/>
                <a:cs typeface="+mj-cs"/>
              </a:rPr>
              <a:t>环境与健康</a:t>
            </a:r>
            <a:r>
              <a:rPr lang="zh-CN" altLang="en-US" b="1" dirty="0">
                <a:latin typeface="宋体" panose="02010600030101010101" pitchFamily="2" charset="-122"/>
                <a:cs typeface="+mj-cs"/>
              </a:rPr>
              <a:t/>
            </a:r>
            <a:br>
              <a:rPr lang="zh-CN" altLang="en-US" b="1" dirty="0">
                <a:latin typeface="宋体" panose="02010600030101010101" pitchFamily="2" charset="-122"/>
                <a:cs typeface="+mj-cs"/>
              </a:rPr>
            </a:br>
            <a:endParaRPr lang="zh-CN" altLang="en-US" b="1" dirty="0">
              <a:latin typeface="宋体" panose="02010600030101010101" pitchFamily="2" charset="-122"/>
              <a:cs typeface="+mj-cs"/>
            </a:endParaRPr>
          </a:p>
        </p:txBody>
      </p:sp>
      <p:sp>
        <p:nvSpPr>
          <p:cNvPr id="52228" name="Rectangle 3"/>
          <p:cNvSpPr>
            <a:spLocks noGrp="1" noChangeArrowheads="1"/>
          </p:cNvSpPr>
          <p:nvPr>
            <p:ph sz="quarter" idx="1"/>
          </p:nvPr>
        </p:nvSpPr>
        <p:spPr>
          <a:xfrm>
            <a:off x="304800" y="1066800"/>
            <a:ext cx="8839200" cy="3810000"/>
          </a:xfrm>
        </p:spPr>
        <p:txBody>
          <a:bodyPr/>
          <a:lstStyle/>
          <a:p>
            <a:pPr algn="just">
              <a:lnSpc>
                <a:spcPct val="90000"/>
              </a:lnSpc>
              <a:buNone/>
            </a:pPr>
            <a:r>
              <a:rPr lang="en-US" altLang="zh-CN" sz="3600" dirty="0" smtClean="0">
                <a:latin typeface="宋体" panose="02010600030101010101" pitchFamily="2" charset="-122"/>
                <a:cs typeface="Times New Roman" panose="02020603050405020304" pitchFamily="18" charset="0"/>
              </a:rPr>
              <a:t>     </a:t>
            </a:r>
            <a:r>
              <a:rPr lang="zh-CN" altLang="en-US" sz="3200" dirty="0" smtClean="0">
                <a:latin typeface="宋体" panose="02010600030101010101" pitchFamily="2" charset="-122"/>
                <a:cs typeface="Times New Roman" panose="02020603050405020304" pitchFamily="18" charset="0"/>
              </a:rPr>
              <a:t>环境的好坏，也能影响到人类的健康。在特定时刻，由物理、化学、生物及社会各种因素构成的整体状态，这些因素可能对生命机体或人类活动直接地或间接地产生现时或远期作用。</a:t>
            </a:r>
            <a:r>
              <a:rPr lang="zh-CN" altLang="en-US" sz="3200" dirty="0" smtClean="0"/>
              <a:t>空气、水、温度、在我们的周围</a:t>
            </a:r>
            <a:r>
              <a:rPr lang="zh-CN" altLang="en-US" sz="3200" dirty="0" smtClean="0">
                <a:latin typeface="宋体" panose="02010600030101010101" pitchFamily="2" charset="-122"/>
                <a:cs typeface="Times New Roman" panose="02020603050405020304" pitchFamily="18" charset="0"/>
              </a:rPr>
              <a:t>环境中的气温、电磁辐射</a:t>
            </a:r>
          </a:p>
          <a:p>
            <a:pPr algn="just" eaLnBrk="1" hangingPunct="1">
              <a:lnSpc>
                <a:spcPct val="90000"/>
              </a:lnSpc>
              <a:buFontTx/>
              <a:buNone/>
            </a:pPr>
            <a:r>
              <a:rPr lang="zh-CN" altLang="en-US" sz="2400" dirty="0" smtClean="0">
                <a:latin typeface="宋体" panose="02010600030101010101" pitchFamily="2" charset="-122"/>
                <a:cs typeface="Times New Roman" panose="02020603050405020304" pitchFamily="18" charset="0"/>
              </a:rPr>
              <a:t>    </a:t>
            </a:r>
            <a:endParaRPr lang="zh-CN" altLang="en-US" sz="2400"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0" y="274638"/>
            <a:ext cx="8229600" cy="1143000"/>
          </a:xfrm>
        </p:spPr>
        <p:txBody>
          <a:bodyPr/>
          <a:lstStyle/>
          <a:p>
            <a:pPr eaLnBrk="1" hangingPunct="1"/>
            <a:r>
              <a:rPr lang="zh-CN" altLang="en-US" sz="4200" b="1" dirty="0" smtClean="0">
                <a:solidFill>
                  <a:srgbClr val="FF6600"/>
                </a:solidFill>
                <a:latin typeface="宋体" panose="02010600030101010101" pitchFamily="2" charset="-122"/>
                <a:ea typeface="黑体" panose="02010609060101010101" pitchFamily="49" charset="-122"/>
              </a:rPr>
              <a:t>社会因素与健康</a:t>
            </a:r>
            <a:r>
              <a:rPr lang="zh-CN" altLang="en-US" sz="4200" b="1" dirty="0" smtClean="0">
                <a:solidFill>
                  <a:srgbClr val="FF6600"/>
                </a:solidFill>
                <a:latin typeface="宋体" panose="02010600030101010101" pitchFamily="2" charset="-122"/>
              </a:rPr>
              <a:t> </a:t>
            </a:r>
          </a:p>
        </p:txBody>
      </p:sp>
      <p:sp>
        <p:nvSpPr>
          <p:cNvPr id="56323" name="Text Box 4"/>
          <p:cNvSpPr txBox="1">
            <a:spLocks noChangeArrowheads="1"/>
          </p:cNvSpPr>
          <p:nvPr/>
        </p:nvSpPr>
        <p:spPr bwMode="auto">
          <a:xfrm>
            <a:off x="609600" y="1905000"/>
            <a:ext cx="8001000" cy="457200"/>
          </a:xfrm>
          <a:prstGeom prst="rect">
            <a:avLst/>
          </a:prstGeom>
          <a:noFill/>
          <a:ln w="9525">
            <a:noFill/>
            <a:miter lim="800000"/>
          </a:ln>
        </p:spPr>
        <p:txBody>
          <a:bodyPr>
            <a:spAutoFit/>
          </a:bodyPr>
          <a:lstStyle/>
          <a:p>
            <a:pPr>
              <a:spcBef>
                <a:spcPct val="50000"/>
              </a:spcBef>
            </a:pPr>
            <a:endParaRPr lang="zh-CN" altLang="zh-CN" sz="2400">
              <a:latin typeface="Times New Roman" panose="02020603050405020304" pitchFamily="18" charset="0"/>
            </a:endParaRPr>
          </a:p>
        </p:txBody>
      </p:sp>
      <p:sp>
        <p:nvSpPr>
          <p:cNvPr id="56324" name="Text Box 5"/>
          <p:cNvSpPr txBox="1">
            <a:spLocks noChangeArrowheads="1"/>
          </p:cNvSpPr>
          <p:nvPr/>
        </p:nvSpPr>
        <p:spPr bwMode="auto">
          <a:xfrm>
            <a:off x="533400" y="1600200"/>
            <a:ext cx="7924800" cy="5226046"/>
          </a:xfrm>
          <a:prstGeom prst="rect">
            <a:avLst/>
          </a:prstGeom>
          <a:noFill/>
          <a:ln w="9525">
            <a:noFill/>
            <a:miter lim="800000"/>
          </a:ln>
        </p:spPr>
        <p:txBody>
          <a:bodyPr>
            <a:spAutoFit/>
          </a:bodyPr>
          <a:lstStyle/>
          <a:p>
            <a:pPr marL="342900" indent="-342900">
              <a:lnSpc>
                <a:spcPct val="130000"/>
              </a:lnSpc>
              <a:spcBef>
                <a:spcPct val="20000"/>
              </a:spcBef>
              <a:buClr>
                <a:schemeClr val="accent2"/>
              </a:buClr>
              <a:buSzPct val="80000"/>
              <a:buFont typeface="Wingdings" panose="05000000000000000000" pitchFamily="2" charset="2"/>
              <a:buAutoNum type="arabicPeriod"/>
            </a:pPr>
            <a:r>
              <a:rPr kumimoji="1" lang="zh-CN" altLang="en-US" sz="3600" dirty="0">
                <a:latin typeface="Times New Roman" panose="02020603050405020304" pitchFamily="18" charset="0"/>
                <a:ea typeface="黑体" panose="02010609060101010101" pitchFamily="49" charset="-122"/>
              </a:rPr>
              <a:t>受过基本教育、有基本的经济收入、合适的社会角色</a:t>
            </a:r>
          </a:p>
          <a:p>
            <a:pPr marL="342900" indent="-342900">
              <a:lnSpc>
                <a:spcPct val="130000"/>
              </a:lnSpc>
              <a:spcBef>
                <a:spcPct val="20000"/>
              </a:spcBef>
              <a:buClr>
                <a:schemeClr val="accent2"/>
              </a:buClr>
              <a:buSzPct val="80000"/>
              <a:buFont typeface="Wingdings" panose="05000000000000000000" pitchFamily="2" charset="2"/>
              <a:buAutoNum type="arabicPeriod"/>
            </a:pPr>
            <a:r>
              <a:rPr kumimoji="1" lang="zh-CN" altLang="en-US" sz="3600" dirty="0">
                <a:latin typeface="Times New Roman" panose="02020603050405020304" pitchFamily="18" charset="0"/>
                <a:ea typeface="黑体" panose="02010609060101010101" pitchFamily="49" charset="-122"/>
              </a:rPr>
              <a:t>良好的人际关系</a:t>
            </a:r>
          </a:p>
          <a:p>
            <a:pPr marL="342900" indent="-342900">
              <a:lnSpc>
                <a:spcPct val="130000"/>
              </a:lnSpc>
              <a:spcBef>
                <a:spcPct val="20000"/>
              </a:spcBef>
              <a:buClr>
                <a:schemeClr val="accent2"/>
              </a:buClr>
              <a:buSzPct val="80000"/>
              <a:buFont typeface="Wingdings" panose="05000000000000000000" pitchFamily="2" charset="2"/>
              <a:buAutoNum type="arabicPeriod"/>
            </a:pPr>
            <a:r>
              <a:rPr kumimoji="1" lang="zh-CN" altLang="en-US" sz="3600" dirty="0" smtClean="0">
                <a:latin typeface="Times New Roman" panose="02020603050405020304" pitchFamily="18" charset="0"/>
                <a:ea typeface="黑体" panose="02010609060101010101" pitchFamily="49" charset="-122"/>
              </a:rPr>
              <a:t>道德健康：</a:t>
            </a:r>
            <a:r>
              <a:rPr kumimoji="1" lang="zh-CN" altLang="en-US" sz="3600" dirty="0">
                <a:latin typeface="Times New Roman" panose="02020603050405020304" pitchFamily="18" charset="0"/>
                <a:ea typeface="黑体" panose="02010609060101010101" pitchFamily="49" charset="-122"/>
              </a:rPr>
              <a:t>健康的责任和义务</a:t>
            </a:r>
          </a:p>
          <a:p>
            <a:pPr marL="342900" indent="-342900">
              <a:buFontTx/>
              <a:buAutoNum type="arabicPeriod"/>
            </a:pPr>
            <a:r>
              <a:rPr kumimoji="1" lang="zh-CN" altLang="en-US" sz="3600" dirty="0">
                <a:latin typeface="Times New Roman" panose="02020603050405020304" pitchFamily="18" charset="0"/>
                <a:ea typeface="黑体" panose="02010609060101010101" pitchFamily="49" charset="-122"/>
              </a:rPr>
              <a:t>预防疾病和促进健康的基本知识和技能</a:t>
            </a:r>
          </a:p>
          <a:p>
            <a:pPr marL="342900" indent="-342900">
              <a:spcBef>
                <a:spcPct val="50000"/>
              </a:spcBef>
            </a:pPr>
            <a:endParaRPr kumimoji="1" lang="en-US" altLang="zh-CN" sz="4000" dirty="0">
              <a:latin typeface="Times New Roman" panose="02020603050405020304" pitchFamily="18" charset="0"/>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63391" y="1600200"/>
            <a:ext cx="3655218" cy="4873625"/>
          </a:xfrm>
        </p:spPr>
      </p:pic>
    </p:spTree>
    <p:extLst>
      <p:ext uri="{BB962C8B-B14F-4D97-AF65-F5344CB8AC3E}">
        <p14:creationId xmlns:p14="http://schemas.microsoft.com/office/powerpoint/2010/main" val="2695328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533400" y="838200"/>
            <a:ext cx="6858000" cy="4278094"/>
          </a:xfrm>
          <a:prstGeom prst="rect">
            <a:avLst/>
          </a:prstGeom>
          <a:noFill/>
          <a:ln w="9525">
            <a:noFill/>
            <a:miter lim="800000"/>
          </a:ln>
        </p:spPr>
        <p:txBody>
          <a:bodyPr>
            <a:spAutoFit/>
          </a:bodyPr>
          <a:lstStyle/>
          <a:p>
            <a:r>
              <a:rPr kumimoji="1" lang="zh-CN" altLang="en-US" sz="4000" dirty="0">
                <a:solidFill>
                  <a:srgbClr val="DA0000"/>
                </a:solidFill>
              </a:rPr>
              <a:t>预防疾病和促进健康的基本知识和</a:t>
            </a:r>
            <a:r>
              <a:rPr kumimoji="1" lang="zh-CN" altLang="en-US" sz="4000" dirty="0" smtClean="0">
                <a:solidFill>
                  <a:srgbClr val="DA0000"/>
                </a:solidFill>
              </a:rPr>
              <a:t>技能：</a:t>
            </a:r>
            <a:endParaRPr kumimoji="1" lang="zh-CN" altLang="en-US" sz="4000" dirty="0">
              <a:solidFill>
                <a:srgbClr val="DA0000"/>
              </a:solidFill>
            </a:endParaRPr>
          </a:p>
          <a:p>
            <a:pPr lvl="1">
              <a:buFontTx/>
              <a:buChar char="•"/>
            </a:pPr>
            <a:r>
              <a:rPr kumimoji="1" lang="zh-CN" altLang="en-US" sz="3200" dirty="0"/>
              <a:t>传染病及</a:t>
            </a:r>
            <a:r>
              <a:rPr kumimoji="1" lang="zh-CN" altLang="en-US" sz="3200" dirty="0" smtClean="0"/>
              <a:t>寄生虫病知识</a:t>
            </a:r>
            <a:endParaRPr kumimoji="1" lang="zh-CN" altLang="en-US" sz="3200" dirty="0"/>
          </a:p>
          <a:p>
            <a:pPr lvl="1">
              <a:buFontTx/>
              <a:buChar char="•"/>
            </a:pPr>
            <a:r>
              <a:rPr kumimoji="1" lang="zh-CN" altLang="en-US" sz="3200" dirty="0"/>
              <a:t>慢性病防治的基</a:t>
            </a:r>
            <a:r>
              <a:rPr kumimoji="1" lang="zh-CN" altLang="en-US" sz="3200" dirty="0" smtClean="0"/>
              <a:t>本知识</a:t>
            </a:r>
            <a:endParaRPr kumimoji="1" lang="zh-CN" altLang="en-US" sz="3200" dirty="0"/>
          </a:p>
          <a:p>
            <a:pPr lvl="1">
              <a:buFontTx/>
              <a:buChar char="•"/>
            </a:pPr>
            <a:r>
              <a:rPr kumimoji="1" lang="zh-CN" altLang="en-US" sz="3200" dirty="0"/>
              <a:t>精神心理性</a:t>
            </a:r>
            <a:r>
              <a:rPr kumimoji="1" lang="zh-CN" altLang="en-US" sz="3200" dirty="0" smtClean="0"/>
              <a:t>疾病知识</a:t>
            </a:r>
            <a:endParaRPr kumimoji="1" lang="zh-CN" altLang="en-US" sz="3200" dirty="0"/>
          </a:p>
          <a:p>
            <a:pPr lvl="1">
              <a:buFontTx/>
              <a:buChar char="•"/>
            </a:pPr>
            <a:r>
              <a:rPr kumimoji="1" lang="zh-CN" altLang="en-US" sz="3200" dirty="0"/>
              <a:t>对待突发伤害和疾病的基本</a:t>
            </a:r>
            <a:r>
              <a:rPr kumimoji="1" lang="zh-CN" altLang="en-US" sz="3200" dirty="0" smtClean="0"/>
              <a:t>知识</a:t>
            </a:r>
            <a:endParaRPr kumimoji="1" lang="zh-CN" altLang="en-US" sz="3200" dirty="0"/>
          </a:p>
          <a:p>
            <a:pPr lvl="1">
              <a:buFontTx/>
              <a:buChar char="•"/>
            </a:pPr>
            <a:r>
              <a:rPr kumimoji="1" lang="zh-CN" altLang="en-US" sz="3200" dirty="0"/>
              <a:t>科学、文明、健康的生活方式和行为习惯</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357166"/>
            <a:ext cx="9429816" cy="3662541"/>
          </a:xfrm>
          <a:prstGeom prst="rect">
            <a:avLst/>
          </a:prstGeom>
          <a:noFill/>
          <a:ln w="9525">
            <a:noFill/>
            <a:miter lim="800000"/>
          </a:ln>
        </p:spPr>
        <p:txBody>
          <a:bodyPr wrap="square">
            <a:spAutoFit/>
          </a:bodyPr>
          <a:lstStyle/>
          <a:p>
            <a:pPr>
              <a:spcBef>
                <a:spcPct val="20000"/>
              </a:spcBef>
            </a:pPr>
            <a:r>
              <a:rPr lang="en-US" altLang="zh-CN" sz="4000" dirty="0"/>
              <a:t> </a:t>
            </a:r>
            <a:r>
              <a:rPr lang="zh-CN" altLang="en-US" sz="4000" b="1" dirty="0" smtClean="0">
                <a:solidFill>
                  <a:srgbClr val="FF0000"/>
                </a:solidFill>
              </a:rPr>
              <a:t>世界卫生组织</a:t>
            </a:r>
            <a:r>
              <a:rPr lang="zh-CN" altLang="en-US" sz="4000" b="1" dirty="0">
                <a:solidFill>
                  <a:srgbClr val="FF0000"/>
                </a:solidFill>
              </a:rPr>
              <a:t>提出</a:t>
            </a:r>
            <a:r>
              <a:rPr lang="en-US" altLang="zh-CN" sz="4000" b="1" dirty="0">
                <a:solidFill>
                  <a:srgbClr val="FF0000"/>
                </a:solidFill>
              </a:rPr>
              <a:t>5</a:t>
            </a:r>
            <a:r>
              <a:rPr lang="zh-CN" altLang="en-US" sz="4000" b="1" dirty="0">
                <a:solidFill>
                  <a:srgbClr val="FF0000"/>
                </a:solidFill>
              </a:rPr>
              <a:t>项健康生活方式：</a:t>
            </a:r>
          </a:p>
          <a:p>
            <a:pPr>
              <a:spcBef>
                <a:spcPct val="20000"/>
              </a:spcBef>
              <a:buFontTx/>
              <a:buChar char="•"/>
            </a:pPr>
            <a:r>
              <a:rPr lang="zh-CN" altLang="en-US" sz="4000" dirty="0" smtClean="0"/>
              <a:t> ①</a:t>
            </a:r>
            <a:r>
              <a:rPr lang="zh-CN" altLang="en-US" sz="4000" dirty="0"/>
              <a:t>不吸烟</a:t>
            </a:r>
            <a:r>
              <a:rPr lang="zh-CN" altLang="en-US" sz="4000" dirty="0" smtClean="0"/>
              <a:t>；          ④锻炼身体；</a:t>
            </a:r>
          </a:p>
          <a:p>
            <a:pPr>
              <a:spcBef>
                <a:spcPct val="20000"/>
              </a:spcBef>
              <a:buFontTx/>
              <a:buChar char="•"/>
            </a:pPr>
            <a:r>
              <a:rPr lang="zh-CN" altLang="en-US" sz="4000" dirty="0" smtClean="0"/>
              <a:t> ②不酗酒；          ⑤心理平衡。</a:t>
            </a:r>
          </a:p>
          <a:p>
            <a:pPr>
              <a:spcBef>
                <a:spcPct val="20000"/>
              </a:spcBef>
              <a:buFontTx/>
              <a:buChar char="•"/>
            </a:pPr>
            <a:r>
              <a:rPr lang="zh-CN" altLang="en-US" sz="4000" dirty="0" smtClean="0"/>
              <a:t> ③平衡膳食；</a:t>
            </a:r>
          </a:p>
          <a:p>
            <a:pPr>
              <a:spcBef>
                <a:spcPct val="20000"/>
              </a:spcBef>
            </a:pPr>
            <a:r>
              <a:rPr lang="zh-CN" altLang="en-US" sz="4000" dirty="0" smtClean="0"/>
              <a:t>                            </a:t>
            </a:r>
            <a:endParaRPr lang="zh-CN" altLang="en-US" sz="4000" dirty="0"/>
          </a:p>
        </p:txBody>
      </p:sp>
      <p:pic>
        <p:nvPicPr>
          <p:cNvPr id="50179" name="图片 2" descr="1.jpg"/>
          <p:cNvPicPr>
            <a:picLocks noChangeAspect="1"/>
          </p:cNvPicPr>
          <p:nvPr/>
        </p:nvPicPr>
        <p:blipFill>
          <a:blip r:embed="rId3" cstate="print"/>
          <a:srcRect/>
          <a:stretch>
            <a:fillRect/>
          </a:stretch>
        </p:blipFill>
        <p:spPr bwMode="auto">
          <a:xfrm>
            <a:off x="179512" y="4149080"/>
            <a:ext cx="2905125" cy="2204864"/>
          </a:xfrm>
          <a:prstGeom prst="rect">
            <a:avLst/>
          </a:prstGeom>
          <a:noFill/>
          <a:ln w="9525">
            <a:noFill/>
            <a:miter lim="800000"/>
            <a:headEnd/>
            <a:tailEnd/>
          </a:ln>
        </p:spPr>
      </p:pic>
      <p:pic>
        <p:nvPicPr>
          <p:cNvPr id="50180" name="图片 3" descr="2.jpg"/>
          <p:cNvPicPr>
            <a:picLocks noChangeAspect="1"/>
          </p:cNvPicPr>
          <p:nvPr/>
        </p:nvPicPr>
        <p:blipFill>
          <a:blip r:embed="rId4" cstate="print"/>
          <a:srcRect/>
          <a:stretch>
            <a:fillRect/>
          </a:stretch>
        </p:blipFill>
        <p:spPr bwMode="auto">
          <a:xfrm>
            <a:off x="5868144" y="4149080"/>
            <a:ext cx="2971800" cy="2095500"/>
          </a:xfrm>
          <a:prstGeom prst="rect">
            <a:avLst/>
          </a:prstGeom>
          <a:noFill/>
          <a:ln w="9525">
            <a:noFill/>
            <a:miter lim="800000"/>
            <a:headEnd/>
            <a:tailEnd/>
          </a:ln>
        </p:spPr>
      </p:pic>
      <p:pic>
        <p:nvPicPr>
          <p:cNvPr id="50181" name="图片 4" descr="3.jpg"/>
          <p:cNvPicPr>
            <a:picLocks noChangeAspect="1"/>
          </p:cNvPicPr>
          <p:nvPr/>
        </p:nvPicPr>
        <p:blipFill>
          <a:blip r:embed="rId5" cstate="print"/>
          <a:srcRect/>
          <a:stretch>
            <a:fillRect/>
          </a:stretch>
        </p:blipFill>
        <p:spPr bwMode="auto">
          <a:xfrm>
            <a:off x="3131840" y="4149080"/>
            <a:ext cx="2667000" cy="22098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3962400" y="2362200"/>
            <a:ext cx="1295400" cy="1746250"/>
            <a:chOff x="2448" y="1440"/>
            <a:chExt cx="816" cy="1100"/>
          </a:xfrm>
        </p:grpSpPr>
        <p:graphicFrame>
          <p:nvGraphicFramePr>
            <p:cNvPr id="1026" name="Object 3"/>
            <p:cNvGraphicFramePr>
              <a:graphicFrameLocks noChangeAspect="1"/>
            </p:cNvGraphicFramePr>
            <p:nvPr/>
          </p:nvGraphicFramePr>
          <p:xfrm>
            <a:off x="2539" y="1440"/>
            <a:ext cx="608" cy="1100"/>
          </p:xfrm>
          <a:graphic>
            <a:graphicData uri="http://schemas.openxmlformats.org/presentationml/2006/ole">
              <mc:AlternateContent xmlns:mc="http://schemas.openxmlformats.org/markup-compatibility/2006">
                <mc:Choice xmlns:v="urn:schemas-microsoft-com:vml" Requires="v">
                  <p:oleObj spid="_x0000_s1034" name="剪辑" r:id="rId4" imgW="14639925" imgH="26479500" progId="">
                    <p:embed/>
                  </p:oleObj>
                </mc:Choice>
                <mc:Fallback>
                  <p:oleObj name="剪辑" r:id="rId4" imgW="14639925" imgH="26479500" progId="">
                    <p:embed/>
                    <p:pic>
                      <p:nvPicPr>
                        <p:cNvPr id="0" name="Object 3" descr="image12"/>
                        <p:cNvPicPr>
                          <a:picLocks noChangeAspect="1"/>
                        </p:cNvPicPr>
                        <p:nvPr/>
                      </p:nvPicPr>
                      <p:blipFill>
                        <a:blip r:embed="rId5">
                          <a:lum contrast="-50000"/>
                        </a:blip>
                        <a:stretch>
                          <a:fillRect/>
                        </a:stretch>
                      </p:blipFill>
                      <p:spPr>
                        <a:xfrm>
                          <a:off x="2539" y="1440"/>
                          <a:ext cx="608" cy="1100"/>
                        </a:xfrm>
                        <a:prstGeom prst="rect">
                          <a:avLst/>
                        </a:prstGeom>
                        <a:noFill/>
                        <a:ln w="9525">
                          <a:noFill/>
                        </a:ln>
                      </p:spPr>
                    </p:pic>
                  </p:oleObj>
                </mc:Fallback>
              </mc:AlternateContent>
            </a:graphicData>
          </a:graphic>
        </p:graphicFrame>
        <p:sp>
          <p:nvSpPr>
            <p:cNvPr id="33796" name="Text Box 4"/>
            <p:cNvSpPr txBox="1">
              <a:spLocks noChangeArrowheads="1"/>
            </p:cNvSpPr>
            <p:nvPr/>
          </p:nvSpPr>
          <p:spPr bwMode="auto">
            <a:xfrm>
              <a:off x="2448" y="2112"/>
              <a:ext cx="816" cy="288"/>
            </a:xfrm>
            <a:prstGeom prst="rect">
              <a:avLst/>
            </a:prstGeom>
            <a:noFill/>
            <a:ln w="9525">
              <a:noFill/>
              <a:miter lim="800000"/>
            </a:ln>
            <a:effectLst/>
          </p:spPr>
          <p:txBody>
            <a:bodyPr>
              <a:spAutoFit/>
            </a:bodyPr>
            <a:lstStyle/>
            <a:p>
              <a:pPr algn="ctr">
                <a:spcBef>
                  <a:spcPct val="50000"/>
                </a:spcBef>
                <a:defRPr/>
              </a:pPr>
              <a:r>
                <a:rPr kumimoji="1" lang="zh-CN" altLang="en-US" sz="24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高血压</a:t>
              </a:r>
              <a:endParaRPr kumimoji="1" lang="zh-CN" altLang="en-US" sz="2400">
                <a:latin typeface="Times New Roman" panose="02020603050405020304" pitchFamily="18" charset="0"/>
              </a:endParaRPr>
            </a:p>
          </p:txBody>
        </p:sp>
      </p:grpSp>
      <p:grpSp>
        <p:nvGrpSpPr>
          <p:cNvPr id="3" name="Group 5"/>
          <p:cNvGrpSpPr/>
          <p:nvPr/>
        </p:nvGrpSpPr>
        <p:grpSpPr bwMode="auto">
          <a:xfrm>
            <a:off x="6096000" y="2514600"/>
            <a:ext cx="1752600" cy="1724025"/>
            <a:chOff x="4080" y="864"/>
            <a:chExt cx="1104" cy="1086"/>
          </a:xfrm>
        </p:grpSpPr>
        <p:sp>
          <p:nvSpPr>
            <p:cNvPr id="1061" name="AutoShape 6"/>
            <p:cNvSpPr>
              <a:spLocks noChangeArrowheads="1"/>
            </p:cNvSpPr>
            <p:nvPr/>
          </p:nvSpPr>
          <p:spPr bwMode="auto">
            <a:xfrm rot="-2100000">
              <a:off x="4080" y="864"/>
              <a:ext cx="811" cy="1086"/>
            </a:xfrm>
            <a:prstGeom prst="irregularSeal1">
              <a:avLst/>
            </a:prstGeom>
            <a:solidFill>
              <a:srgbClr val="969696"/>
            </a:solidFill>
            <a:ln w="9525">
              <a:solidFill>
                <a:srgbClr val="969696"/>
              </a:solidFill>
              <a:miter lim="800000"/>
            </a:ln>
          </p:spPr>
          <p:txBody>
            <a:bodyPr wrap="none" anchor="ctr"/>
            <a:lstStyle/>
            <a:p>
              <a:endParaRPr lang="zh-CN" altLang="en-US"/>
            </a:p>
          </p:txBody>
        </p:sp>
        <p:sp>
          <p:nvSpPr>
            <p:cNvPr id="33799" name="Text Box 7"/>
            <p:cNvSpPr txBox="1">
              <a:spLocks noChangeArrowheads="1"/>
            </p:cNvSpPr>
            <p:nvPr/>
          </p:nvSpPr>
          <p:spPr bwMode="auto">
            <a:xfrm>
              <a:off x="4176" y="1296"/>
              <a:ext cx="1008"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心脏病</a:t>
              </a:r>
              <a:endParaRPr kumimoji="1" lang="zh-CN" altLang="en-US" sz="2000">
                <a:latin typeface="Times New Roman" panose="02020603050405020304" pitchFamily="18" charset="0"/>
              </a:endParaRPr>
            </a:p>
          </p:txBody>
        </p:sp>
      </p:grpSp>
      <p:grpSp>
        <p:nvGrpSpPr>
          <p:cNvPr id="4" name="Group 8"/>
          <p:cNvGrpSpPr/>
          <p:nvPr/>
        </p:nvGrpSpPr>
        <p:grpSpPr bwMode="auto">
          <a:xfrm>
            <a:off x="6019800" y="5659438"/>
            <a:ext cx="1862138" cy="1198562"/>
            <a:chOff x="528" y="1056"/>
            <a:chExt cx="1173" cy="755"/>
          </a:xfrm>
        </p:grpSpPr>
        <p:sp>
          <p:nvSpPr>
            <p:cNvPr id="1059" name="AutoShape 9"/>
            <p:cNvSpPr>
              <a:spLocks noChangeArrowheads="1"/>
            </p:cNvSpPr>
            <p:nvPr/>
          </p:nvSpPr>
          <p:spPr bwMode="auto">
            <a:xfrm rot="4500000">
              <a:off x="737" y="847"/>
              <a:ext cx="755" cy="1173"/>
            </a:xfrm>
            <a:prstGeom prst="irregularSeal2">
              <a:avLst/>
            </a:prstGeom>
            <a:solidFill>
              <a:srgbClr val="969696"/>
            </a:solidFill>
            <a:ln w="9525">
              <a:solidFill>
                <a:srgbClr val="969696"/>
              </a:solidFill>
              <a:miter lim="800000"/>
            </a:ln>
          </p:spPr>
          <p:txBody>
            <a:bodyPr wrap="none" anchor="ctr"/>
            <a:lstStyle/>
            <a:p>
              <a:endParaRPr lang="zh-CN" altLang="en-US"/>
            </a:p>
          </p:txBody>
        </p:sp>
        <p:sp>
          <p:nvSpPr>
            <p:cNvPr id="33802" name="Text Box 10"/>
            <p:cNvSpPr txBox="1">
              <a:spLocks noChangeArrowheads="1"/>
            </p:cNvSpPr>
            <p:nvPr/>
          </p:nvSpPr>
          <p:spPr bwMode="auto">
            <a:xfrm>
              <a:off x="768" y="1296"/>
              <a:ext cx="720" cy="231"/>
            </a:xfrm>
            <a:prstGeom prst="rect">
              <a:avLst/>
            </a:prstGeom>
            <a:noFill/>
            <a:ln w="9525">
              <a:noFill/>
              <a:miter lim="800000"/>
            </a:ln>
            <a:effectLst/>
          </p:spPr>
          <p:txBody>
            <a:bodyPr>
              <a:spAutoFit/>
            </a:bodyPr>
            <a:lstStyle/>
            <a:p>
              <a:pPr>
                <a:spcBef>
                  <a:spcPct val="50000"/>
                </a:spcBef>
                <a:defRPr/>
              </a:pPr>
              <a:r>
                <a:rPr kumimoji="1" lang="zh-CN" altLang="en-US" sz="18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脑血管病</a:t>
              </a:r>
              <a:endParaRPr kumimoji="1" lang="zh-CN" altLang="en-US" sz="1800">
                <a:latin typeface="Times New Roman" panose="02020603050405020304" pitchFamily="18" charset="0"/>
              </a:endParaRPr>
            </a:p>
          </p:txBody>
        </p:sp>
      </p:grpSp>
      <p:grpSp>
        <p:nvGrpSpPr>
          <p:cNvPr id="5" name="Group 11"/>
          <p:cNvGrpSpPr/>
          <p:nvPr/>
        </p:nvGrpSpPr>
        <p:grpSpPr bwMode="auto">
          <a:xfrm>
            <a:off x="7772400" y="4724400"/>
            <a:ext cx="1524000" cy="1371600"/>
            <a:chOff x="1392" y="2928"/>
            <a:chExt cx="960" cy="864"/>
          </a:xfrm>
        </p:grpSpPr>
        <p:sp>
          <p:nvSpPr>
            <p:cNvPr id="1057" name="AutoShape 12"/>
            <p:cNvSpPr>
              <a:spLocks noChangeArrowheads="1"/>
            </p:cNvSpPr>
            <p:nvPr/>
          </p:nvSpPr>
          <p:spPr bwMode="auto">
            <a:xfrm>
              <a:off x="1392" y="2928"/>
              <a:ext cx="960" cy="864"/>
            </a:xfrm>
            <a:prstGeom prst="irregularSeal2">
              <a:avLst/>
            </a:prstGeom>
            <a:solidFill>
              <a:srgbClr val="969696"/>
            </a:solidFill>
            <a:ln w="9525">
              <a:solidFill>
                <a:srgbClr val="969696"/>
              </a:solidFill>
              <a:miter lim="800000"/>
            </a:ln>
          </p:spPr>
          <p:txBody>
            <a:bodyPr wrap="none" anchor="ctr"/>
            <a:lstStyle/>
            <a:p>
              <a:endParaRPr lang="zh-CN" altLang="en-US"/>
            </a:p>
          </p:txBody>
        </p:sp>
        <p:sp>
          <p:nvSpPr>
            <p:cNvPr id="33805" name="Text Box 13"/>
            <p:cNvSpPr txBox="1">
              <a:spLocks noChangeArrowheads="1"/>
            </p:cNvSpPr>
            <p:nvPr/>
          </p:nvSpPr>
          <p:spPr bwMode="auto">
            <a:xfrm>
              <a:off x="1536" y="3216"/>
              <a:ext cx="624"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糖尿病</a:t>
              </a:r>
            </a:p>
          </p:txBody>
        </p:sp>
      </p:grpSp>
      <p:grpSp>
        <p:nvGrpSpPr>
          <p:cNvPr id="6" name="Group 14"/>
          <p:cNvGrpSpPr/>
          <p:nvPr/>
        </p:nvGrpSpPr>
        <p:grpSpPr bwMode="auto">
          <a:xfrm>
            <a:off x="7162800" y="3352800"/>
            <a:ext cx="1409700" cy="1524000"/>
            <a:chOff x="3600" y="2832"/>
            <a:chExt cx="888" cy="960"/>
          </a:xfrm>
        </p:grpSpPr>
        <p:sp>
          <p:nvSpPr>
            <p:cNvPr id="1055" name="AutoShape 15"/>
            <p:cNvSpPr>
              <a:spLocks noChangeArrowheads="1"/>
            </p:cNvSpPr>
            <p:nvPr/>
          </p:nvSpPr>
          <p:spPr bwMode="auto">
            <a:xfrm rot="7680000">
              <a:off x="3564" y="2868"/>
              <a:ext cx="960" cy="888"/>
            </a:xfrm>
            <a:prstGeom prst="irregularSeal2">
              <a:avLst/>
            </a:prstGeom>
            <a:solidFill>
              <a:srgbClr val="969696"/>
            </a:solidFill>
            <a:ln w="9525">
              <a:solidFill>
                <a:srgbClr val="969696"/>
              </a:solidFill>
              <a:miter lim="800000"/>
            </a:ln>
          </p:spPr>
          <p:txBody>
            <a:bodyPr wrap="none" anchor="ctr"/>
            <a:lstStyle/>
            <a:p>
              <a:endParaRPr lang="zh-CN" altLang="en-US"/>
            </a:p>
          </p:txBody>
        </p:sp>
        <p:sp>
          <p:nvSpPr>
            <p:cNvPr id="33808" name="Text Box 16"/>
            <p:cNvSpPr txBox="1">
              <a:spLocks noChangeArrowheads="1"/>
            </p:cNvSpPr>
            <p:nvPr/>
          </p:nvSpPr>
          <p:spPr bwMode="auto">
            <a:xfrm>
              <a:off x="3840" y="3024"/>
              <a:ext cx="480" cy="538"/>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肾血</a:t>
              </a:r>
            </a:p>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管病</a:t>
              </a:r>
              <a:endParaRPr kumimoji="1" lang="zh-CN" altLang="en-US" sz="2400">
                <a:latin typeface="Times New Roman" panose="02020603050405020304" pitchFamily="18" charset="0"/>
              </a:endParaRPr>
            </a:p>
          </p:txBody>
        </p:sp>
      </p:grpSp>
      <p:grpSp>
        <p:nvGrpSpPr>
          <p:cNvPr id="7" name="Group 17"/>
          <p:cNvGrpSpPr/>
          <p:nvPr/>
        </p:nvGrpSpPr>
        <p:grpSpPr bwMode="auto">
          <a:xfrm>
            <a:off x="5638800" y="4114800"/>
            <a:ext cx="1295400" cy="1447800"/>
            <a:chOff x="2256" y="0"/>
            <a:chExt cx="816" cy="912"/>
          </a:xfrm>
        </p:grpSpPr>
        <p:sp>
          <p:nvSpPr>
            <p:cNvPr id="1053" name="AutoShape 18"/>
            <p:cNvSpPr>
              <a:spLocks noChangeArrowheads="1"/>
            </p:cNvSpPr>
            <p:nvPr/>
          </p:nvSpPr>
          <p:spPr bwMode="auto">
            <a:xfrm>
              <a:off x="2256" y="0"/>
              <a:ext cx="816" cy="912"/>
            </a:xfrm>
            <a:prstGeom prst="irregularSeal1">
              <a:avLst/>
            </a:prstGeom>
            <a:solidFill>
              <a:srgbClr val="969696"/>
            </a:solidFill>
            <a:ln w="9525">
              <a:solidFill>
                <a:srgbClr val="969696"/>
              </a:solidFill>
              <a:miter lim="800000"/>
            </a:ln>
          </p:spPr>
          <p:txBody>
            <a:bodyPr wrap="none" anchor="ctr"/>
            <a:lstStyle/>
            <a:p>
              <a:endParaRPr lang="zh-CN" altLang="en-US"/>
            </a:p>
          </p:txBody>
        </p:sp>
        <p:sp>
          <p:nvSpPr>
            <p:cNvPr id="33811" name="Text Box 19"/>
            <p:cNvSpPr txBox="1">
              <a:spLocks noChangeArrowheads="1"/>
            </p:cNvSpPr>
            <p:nvPr/>
          </p:nvSpPr>
          <p:spPr bwMode="auto">
            <a:xfrm>
              <a:off x="2400" y="240"/>
              <a:ext cx="624" cy="442"/>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眼底血管病变</a:t>
              </a:r>
              <a:endParaRPr kumimoji="1" lang="zh-CN" altLang="en-US" sz="2400">
                <a:latin typeface="Times New Roman" panose="02020603050405020304" pitchFamily="18" charset="0"/>
              </a:endParaRPr>
            </a:p>
          </p:txBody>
        </p:sp>
      </p:grpSp>
      <p:sp>
        <p:nvSpPr>
          <p:cNvPr id="33812" name="AutoShape 20"/>
          <p:cNvSpPr>
            <a:spLocks noChangeArrowheads="1"/>
          </p:cNvSpPr>
          <p:nvPr/>
        </p:nvSpPr>
        <p:spPr bwMode="auto">
          <a:xfrm>
            <a:off x="2895600" y="2286000"/>
            <a:ext cx="1143000" cy="914400"/>
          </a:xfrm>
          <a:prstGeom prst="lightningBolt">
            <a:avLst/>
          </a:prstGeom>
          <a:solidFill>
            <a:schemeClr val="accent1"/>
          </a:solidFill>
          <a:ln w="9525">
            <a:solidFill>
              <a:schemeClr val="tx1"/>
            </a:solidFill>
            <a:miter lim="800000"/>
          </a:ln>
        </p:spPr>
        <p:txBody>
          <a:bodyPr wrap="none" anchor="ctr"/>
          <a:lstStyle/>
          <a:p>
            <a:endParaRPr lang="zh-CN" altLang="en-US"/>
          </a:p>
        </p:txBody>
      </p:sp>
      <p:grpSp>
        <p:nvGrpSpPr>
          <p:cNvPr id="8" name="Group 21"/>
          <p:cNvGrpSpPr/>
          <p:nvPr/>
        </p:nvGrpSpPr>
        <p:grpSpPr bwMode="auto">
          <a:xfrm>
            <a:off x="228600" y="381000"/>
            <a:ext cx="1828800" cy="762000"/>
            <a:chOff x="192" y="288"/>
            <a:chExt cx="1152" cy="480"/>
          </a:xfrm>
        </p:grpSpPr>
        <p:sp>
          <p:nvSpPr>
            <p:cNvPr id="1051" name="AutoShape 22"/>
            <p:cNvSpPr>
              <a:spLocks noChangeArrowheads="1"/>
            </p:cNvSpPr>
            <p:nvPr/>
          </p:nvSpPr>
          <p:spPr bwMode="auto">
            <a:xfrm>
              <a:off x="192" y="288"/>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15" name="Text Box 23"/>
            <p:cNvSpPr txBox="1">
              <a:spLocks noChangeArrowheads="1"/>
            </p:cNvSpPr>
            <p:nvPr/>
          </p:nvSpPr>
          <p:spPr bwMode="auto">
            <a:xfrm>
              <a:off x="384" y="384"/>
              <a:ext cx="912"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超重</a:t>
              </a:r>
              <a:r>
                <a:rPr kumimoji="1" lang="en-US" altLang="zh-CN"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a:t>
              </a: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肥胖</a:t>
              </a:r>
              <a:endParaRPr kumimoji="1" lang="zh-CN" altLang="en-US" sz="2400">
                <a:latin typeface="Times New Roman" panose="02020603050405020304" pitchFamily="18" charset="0"/>
              </a:endParaRPr>
            </a:p>
          </p:txBody>
        </p:sp>
      </p:grpSp>
      <p:grpSp>
        <p:nvGrpSpPr>
          <p:cNvPr id="9" name="Group 24"/>
          <p:cNvGrpSpPr/>
          <p:nvPr/>
        </p:nvGrpSpPr>
        <p:grpSpPr bwMode="auto">
          <a:xfrm>
            <a:off x="228600" y="1143000"/>
            <a:ext cx="2362200" cy="762000"/>
            <a:chOff x="0" y="864"/>
            <a:chExt cx="1152" cy="480"/>
          </a:xfrm>
        </p:grpSpPr>
        <p:sp>
          <p:nvSpPr>
            <p:cNvPr id="1049" name="AutoShape 25"/>
            <p:cNvSpPr>
              <a:spLocks noChangeArrowheads="1"/>
            </p:cNvSpPr>
            <p:nvPr/>
          </p:nvSpPr>
          <p:spPr bwMode="auto">
            <a:xfrm>
              <a:off x="0" y="864"/>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18" name="Text Box 26"/>
            <p:cNvSpPr txBox="1">
              <a:spLocks noChangeArrowheads="1"/>
            </p:cNvSpPr>
            <p:nvPr/>
          </p:nvSpPr>
          <p:spPr bwMode="auto">
            <a:xfrm>
              <a:off x="336" y="960"/>
              <a:ext cx="576" cy="231"/>
            </a:xfrm>
            <a:prstGeom prst="rect">
              <a:avLst/>
            </a:prstGeom>
            <a:noFill/>
            <a:ln w="9525">
              <a:noFill/>
              <a:miter lim="800000"/>
            </a:ln>
            <a:effectLst/>
          </p:spPr>
          <p:txBody>
            <a:bodyPr>
              <a:spAutoFit/>
            </a:bodyPr>
            <a:lstStyle/>
            <a:p>
              <a:pPr>
                <a:spcBef>
                  <a:spcPct val="50000"/>
                </a:spcBef>
                <a:defRPr/>
              </a:pPr>
              <a:r>
                <a:rPr kumimoji="1" lang="zh-CN" altLang="en-US" sz="18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缺乏运动</a:t>
              </a:r>
              <a:endParaRPr kumimoji="1" lang="zh-CN" altLang="en-US" sz="2400">
                <a:latin typeface="Times New Roman" panose="02020603050405020304" pitchFamily="18" charset="0"/>
              </a:endParaRPr>
            </a:p>
          </p:txBody>
        </p:sp>
      </p:grpSp>
      <p:grpSp>
        <p:nvGrpSpPr>
          <p:cNvPr id="10" name="Group 27"/>
          <p:cNvGrpSpPr/>
          <p:nvPr/>
        </p:nvGrpSpPr>
        <p:grpSpPr bwMode="auto">
          <a:xfrm>
            <a:off x="0" y="2057400"/>
            <a:ext cx="1828800" cy="762000"/>
            <a:chOff x="0" y="864"/>
            <a:chExt cx="1152" cy="480"/>
          </a:xfrm>
        </p:grpSpPr>
        <p:sp>
          <p:nvSpPr>
            <p:cNvPr id="1047" name="AutoShape 28"/>
            <p:cNvSpPr>
              <a:spLocks noChangeArrowheads="1"/>
            </p:cNvSpPr>
            <p:nvPr/>
          </p:nvSpPr>
          <p:spPr bwMode="auto">
            <a:xfrm>
              <a:off x="0" y="864"/>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21" name="Text Box 29"/>
            <p:cNvSpPr txBox="1">
              <a:spLocks noChangeArrowheads="1"/>
            </p:cNvSpPr>
            <p:nvPr/>
          </p:nvSpPr>
          <p:spPr bwMode="auto">
            <a:xfrm>
              <a:off x="336" y="960"/>
              <a:ext cx="576"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酗酒</a:t>
              </a:r>
              <a:endParaRPr kumimoji="1" lang="zh-CN" altLang="en-US" sz="2400">
                <a:latin typeface="Times New Roman" panose="02020603050405020304" pitchFamily="18" charset="0"/>
              </a:endParaRPr>
            </a:p>
          </p:txBody>
        </p:sp>
      </p:grpSp>
      <p:grpSp>
        <p:nvGrpSpPr>
          <p:cNvPr id="11" name="Group 30"/>
          <p:cNvGrpSpPr/>
          <p:nvPr/>
        </p:nvGrpSpPr>
        <p:grpSpPr bwMode="auto">
          <a:xfrm>
            <a:off x="2133600" y="990600"/>
            <a:ext cx="1828800" cy="762000"/>
            <a:chOff x="0" y="864"/>
            <a:chExt cx="1152" cy="480"/>
          </a:xfrm>
        </p:grpSpPr>
        <p:sp>
          <p:nvSpPr>
            <p:cNvPr id="1045" name="AutoShape 31"/>
            <p:cNvSpPr>
              <a:spLocks noChangeArrowheads="1"/>
            </p:cNvSpPr>
            <p:nvPr/>
          </p:nvSpPr>
          <p:spPr bwMode="auto">
            <a:xfrm>
              <a:off x="0" y="864"/>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24" name="Text Box 32"/>
            <p:cNvSpPr txBox="1">
              <a:spLocks noChangeArrowheads="1"/>
            </p:cNvSpPr>
            <p:nvPr/>
          </p:nvSpPr>
          <p:spPr bwMode="auto">
            <a:xfrm>
              <a:off x="336" y="960"/>
              <a:ext cx="576"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紧张</a:t>
              </a:r>
              <a:endParaRPr kumimoji="1" lang="zh-CN" altLang="en-US" sz="2400">
                <a:latin typeface="Times New Roman" panose="02020603050405020304" pitchFamily="18" charset="0"/>
              </a:endParaRPr>
            </a:p>
          </p:txBody>
        </p:sp>
      </p:grpSp>
      <p:grpSp>
        <p:nvGrpSpPr>
          <p:cNvPr id="12" name="Group 33"/>
          <p:cNvGrpSpPr/>
          <p:nvPr/>
        </p:nvGrpSpPr>
        <p:grpSpPr bwMode="auto">
          <a:xfrm>
            <a:off x="1981200" y="228600"/>
            <a:ext cx="1828800" cy="762000"/>
            <a:chOff x="0" y="864"/>
            <a:chExt cx="1152" cy="480"/>
          </a:xfrm>
        </p:grpSpPr>
        <p:sp>
          <p:nvSpPr>
            <p:cNvPr id="1043" name="AutoShape 34"/>
            <p:cNvSpPr>
              <a:spLocks noChangeArrowheads="1"/>
            </p:cNvSpPr>
            <p:nvPr/>
          </p:nvSpPr>
          <p:spPr bwMode="auto">
            <a:xfrm>
              <a:off x="0" y="864"/>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27" name="Text Box 35"/>
            <p:cNvSpPr txBox="1">
              <a:spLocks noChangeArrowheads="1"/>
            </p:cNvSpPr>
            <p:nvPr/>
          </p:nvSpPr>
          <p:spPr bwMode="auto">
            <a:xfrm>
              <a:off x="336" y="960"/>
              <a:ext cx="576"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咸食</a:t>
              </a:r>
              <a:endParaRPr kumimoji="1" lang="zh-CN" altLang="en-US" sz="2400">
                <a:latin typeface="Times New Roman" panose="02020603050405020304" pitchFamily="18" charset="0"/>
              </a:endParaRPr>
            </a:p>
          </p:txBody>
        </p:sp>
      </p:grpSp>
      <p:grpSp>
        <p:nvGrpSpPr>
          <p:cNvPr id="13" name="Group 36"/>
          <p:cNvGrpSpPr/>
          <p:nvPr/>
        </p:nvGrpSpPr>
        <p:grpSpPr bwMode="auto">
          <a:xfrm>
            <a:off x="1600200" y="1752600"/>
            <a:ext cx="1828800" cy="762000"/>
            <a:chOff x="0" y="864"/>
            <a:chExt cx="1152" cy="480"/>
          </a:xfrm>
        </p:grpSpPr>
        <p:sp>
          <p:nvSpPr>
            <p:cNvPr id="1041" name="AutoShape 37"/>
            <p:cNvSpPr>
              <a:spLocks noChangeArrowheads="1"/>
            </p:cNvSpPr>
            <p:nvPr/>
          </p:nvSpPr>
          <p:spPr bwMode="auto">
            <a:xfrm>
              <a:off x="0" y="864"/>
              <a:ext cx="1152" cy="480"/>
            </a:xfrm>
            <a:prstGeom prst="sun">
              <a:avLst>
                <a:gd name="adj" fmla="val 25000"/>
              </a:avLst>
            </a:prstGeom>
            <a:solidFill>
              <a:srgbClr val="FFFF66"/>
            </a:solidFill>
            <a:ln w="9525">
              <a:solidFill>
                <a:schemeClr val="tx1"/>
              </a:solidFill>
              <a:miter lim="800000"/>
            </a:ln>
          </p:spPr>
          <p:txBody>
            <a:bodyPr wrap="none" anchor="ctr"/>
            <a:lstStyle/>
            <a:p>
              <a:endParaRPr lang="zh-CN" altLang="en-US"/>
            </a:p>
          </p:txBody>
        </p:sp>
        <p:sp>
          <p:nvSpPr>
            <p:cNvPr id="33830" name="Text Box 38"/>
            <p:cNvSpPr txBox="1">
              <a:spLocks noChangeArrowheads="1"/>
            </p:cNvSpPr>
            <p:nvPr/>
          </p:nvSpPr>
          <p:spPr bwMode="auto">
            <a:xfrm>
              <a:off x="336" y="960"/>
              <a:ext cx="576" cy="250"/>
            </a:xfrm>
            <a:prstGeom prst="rect">
              <a:avLst/>
            </a:prstGeom>
            <a:noFill/>
            <a:ln w="9525">
              <a:noFill/>
              <a:miter lim="800000"/>
            </a:ln>
            <a:effectLst/>
          </p:spPr>
          <p:txBody>
            <a:bodyPr>
              <a:spAutoFit/>
            </a:bodyPr>
            <a:lstStyle/>
            <a:p>
              <a:pPr>
                <a:spcBef>
                  <a:spcPct val="50000"/>
                </a:spcBef>
                <a:defRPr/>
              </a:pPr>
              <a:r>
                <a:rPr kumimoji="1" lang="zh-CN" altLang="en-US" sz="2000" b="1">
                  <a:solidFill>
                    <a:srgbClr val="FF6600"/>
                  </a:solidFill>
                  <a:effectLst>
                    <a:outerShdw blurRad="38100" dist="38100" dir="2700000" algn="tl">
                      <a:srgbClr val="C0C0C0"/>
                    </a:outerShdw>
                  </a:effectLst>
                  <a:latin typeface="Times New Roman" panose="02020603050405020304" pitchFamily="18" charset="0"/>
                  <a:ea typeface="楷体_GB2312" pitchFamily="49" charset="-122"/>
                </a:rPr>
                <a:t>遗传</a:t>
              </a:r>
              <a:endParaRPr kumimoji="1" lang="zh-CN" altLang="en-US" sz="2400">
                <a:latin typeface="Times New Roman" panose="02020603050405020304" pitchFamily="18" charset="0"/>
              </a:endParaRPr>
            </a:p>
          </p:txBody>
        </p:sp>
      </p:grpSp>
      <p:sp>
        <p:nvSpPr>
          <p:cNvPr id="1040" name="Rectangle 39"/>
          <p:cNvSpPr>
            <a:spLocks noGrp="1" noChangeArrowheads="1"/>
          </p:cNvSpPr>
          <p:nvPr>
            <p:ph type="body" idx="4294967295"/>
          </p:nvPr>
        </p:nvSpPr>
        <p:spPr>
          <a:xfrm>
            <a:off x="0" y="1600200"/>
            <a:ext cx="8229600" cy="4525963"/>
          </a:xfrm>
        </p:spPr>
        <p:txBody>
          <a:bodyPr/>
          <a:lstStyle/>
          <a:p>
            <a:pPr algn="just" eaLnBrk="1" hangingPunct="1"/>
            <a:endParaRPr lang="en-US" altLang="zh-CN" b="1" smtClean="0">
              <a:latin typeface="宋体" panose="02010600030101010101" pitchFamily="2" charset="-122"/>
            </a:endParaRPr>
          </a:p>
          <a:p>
            <a:pPr eaLnBrk="1" hangingPunct="1"/>
            <a:endParaRPr lang="en-US" altLang="zh-CN"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anim to="" calcmode="lin" valueType="num">
                                      <p:cBhvr>
                                        <p:cTn id="7" dur="1" fill="hold"/>
                                        <p:tgtEl>
                                          <p:spTgt spid="2"/>
                                        </p:tgtEl>
                                      </p:cBhvr>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3"/>
                                        </p:tgtEl>
                                        <p:attrNameLst>
                                          <p:attrName>style.visibility</p:attrName>
                                        </p:attrNameLst>
                                      </p:cBhvr>
                                      <p:to>
                                        <p:strVal val="visible"/>
                                      </p:to>
                                    </p:set>
                                    <p:anim to="" calcmode="lin" valueType="num">
                                      <p:cBhvr>
                                        <p:cTn id="12" dur="1" fill="hold"/>
                                        <p:tgtEl>
                                          <p:spTgt spid="3"/>
                                        </p:tgtEl>
                                      </p:cBhvr>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499"/>
                                          </p:stCondLst>
                                        </p:cTn>
                                        <p:tgtEl>
                                          <p:spTgt spid="4"/>
                                        </p:tgtEl>
                                        <p:attrNameLst>
                                          <p:attrName>style.visibility</p:attrName>
                                        </p:attrNameLst>
                                      </p:cBhvr>
                                      <p:to>
                                        <p:strVal val="visible"/>
                                      </p:to>
                                    </p:set>
                                    <p:anim to="" calcmode="lin" valueType="num">
                                      <p:cBhvr>
                                        <p:cTn id="17" dur="1" fill="hold"/>
                                        <p:tgtEl>
                                          <p:spTgt spid="4"/>
                                        </p:tgtEl>
                                      </p:cBhvr>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499"/>
                                          </p:stCondLst>
                                        </p:cTn>
                                        <p:tgtEl>
                                          <p:spTgt spid="5"/>
                                        </p:tgtEl>
                                        <p:attrNameLst>
                                          <p:attrName>style.visibility</p:attrName>
                                        </p:attrNameLst>
                                      </p:cBhvr>
                                      <p:to>
                                        <p:strVal val="visible"/>
                                      </p:to>
                                    </p:set>
                                    <p:anim to="" calcmode="lin" valueType="num">
                                      <p:cBhvr>
                                        <p:cTn id="22" dur="1" fill="hold"/>
                                        <p:tgtEl>
                                          <p:spTgt spid="5"/>
                                        </p:tgtEl>
                                      </p:cBhvr>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499"/>
                                          </p:stCondLst>
                                        </p:cTn>
                                        <p:tgtEl>
                                          <p:spTgt spid="6"/>
                                        </p:tgtEl>
                                        <p:attrNameLst>
                                          <p:attrName>style.visibility</p:attrName>
                                        </p:attrNameLst>
                                      </p:cBhvr>
                                      <p:to>
                                        <p:strVal val="visible"/>
                                      </p:to>
                                    </p:set>
                                    <p:anim to="" calcmode="lin" valueType="num">
                                      <p:cBhvr>
                                        <p:cTn id="27" dur="1" fill="hold"/>
                                        <p:tgtEl>
                                          <p:spTgt spid="6"/>
                                        </p:tgtEl>
                                      </p:cBhvr>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499"/>
                                          </p:stCondLst>
                                        </p:cTn>
                                        <p:tgtEl>
                                          <p:spTgt spid="7"/>
                                        </p:tgtEl>
                                        <p:attrNameLst>
                                          <p:attrName>style.visibility</p:attrName>
                                        </p:attrNameLst>
                                      </p:cBhvr>
                                      <p:to>
                                        <p:strVal val="visible"/>
                                      </p:to>
                                    </p:set>
                                    <p:anim to="" calcmode="lin" valueType="num">
                                      <p:cBhvr>
                                        <p:cTn id="32" dur="1" fill="hold"/>
                                        <p:tgtEl>
                                          <p:spTgt spid="7"/>
                                        </p:tgtEl>
                                      </p:cBhvr>
                                    </p:anim>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33812"/>
                                        </p:tgtEl>
                                        <p:attrNameLst>
                                          <p:attrName>style.visibility</p:attrName>
                                        </p:attrNameLst>
                                      </p:cBhvr>
                                      <p:to>
                                        <p:strVal val="visible"/>
                                      </p:to>
                                    </p:set>
                                    <p:anim to="" calcmode="lin" valueType="num">
                                      <p:cBhvr>
                                        <p:cTn id="37" dur="1" fill="hold"/>
                                        <p:tgtEl>
                                          <p:spTgt spid="33812"/>
                                        </p:tgtEl>
                                      </p:cBhvr>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499"/>
                                          </p:stCondLst>
                                        </p:cTn>
                                        <p:tgtEl>
                                          <p:spTgt spid="8"/>
                                        </p:tgtEl>
                                        <p:attrNameLst>
                                          <p:attrName>style.visibility</p:attrName>
                                        </p:attrNameLst>
                                      </p:cBhvr>
                                      <p:to>
                                        <p:strVal val="visible"/>
                                      </p:to>
                                    </p:set>
                                    <p:anim to="" calcmode="lin" valueType="num">
                                      <p:cBhvr>
                                        <p:cTn id="42" dur="1" fill="hold"/>
                                        <p:tgtEl>
                                          <p:spTgt spid="8"/>
                                        </p:tgtEl>
                                      </p:cBhvr>
                                    </p:anim>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499"/>
                                          </p:stCondLst>
                                        </p:cTn>
                                        <p:tgtEl>
                                          <p:spTgt spid="9"/>
                                        </p:tgtEl>
                                        <p:attrNameLst>
                                          <p:attrName>style.visibility</p:attrName>
                                        </p:attrNameLst>
                                      </p:cBhvr>
                                      <p:to>
                                        <p:strVal val="visible"/>
                                      </p:to>
                                    </p:set>
                                    <p:anim to="" calcmode="lin" valueType="num">
                                      <p:cBhvr>
                                        <p:cTn id="47" dur="1" fill="hold"/>
                                        <p:tgtEl>
                                          <p:spTgt spid="9"/>
                                        </p:tgtEl>
                                      </p:cBhvr>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499"/>
                                          </p:stCondLst>
                                        </p:cTn>
                                        <p:tgtEl>
                                          <p:spTgt spid="10"/>
                                        </p:tgtEl>
                                        <p:attrNameLst>
                                          <p:attrName>style.visibility</p:attrName>
                                        </p:attrNameLst>
                                      </p:cBhvr>
                                      <p:to>
                                        <p:strVal val="visible"/>
                                      </p:to>
                                    </p:set>
                                    <p:anim to="" calcmode="lin" valueType="num">
                                      <p:cBhvr>
                                        <p:cTn id="52" dur="1" fill="hold"/>
                                        <p:tgtEl>
                                          <p:spTgt spid="10"/>
                                        </p:tgtEl>
                                      </p:cBhvr>
                                    </p:anim>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499"/>
                                          </p:stCondLst>
                                        </p:cTn>
                                        <p:tgtEl>
                                          <p:spTgt spid="11"/>
                                        </p:tgtEl>
                                        <p:attrNameLst>
                                          <p:attrName>style.visibility</p:attrName>
                                        </p:attrNameLst>
                                      </p:cBhvr>
                                      <p:to>
                                        <p:strVal val="visible"/>
                                      </p:to>
                                    </p:set>
                                    <p:anim to="" calcmode="lin" valueType="num">
                                      <p:cBhvr>
                                        <p:cTn id="57" dur="1" fill="hold"/>
                                        <p:tgtEl>
                                          <p:spTgt spid="11"/>
                                        </p:tgtEl>
                                      </p:cBhvr>
                                    </p:anim>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499"/>
                                          </p:stCondLst>
                                        </p:cTn>
                                        <p:tgtEl>
                                          <p:spTgt spid="13"/>
                                        </p:tgtEl>
                                        <p:attrNameLst>
                                          <p:attrName>style.visibility</p:attrName>
                                        </p:attrNameLst>
                                      </p:cBhvr>
                                      <p:to>
                                        <p:strVal val="visible"/>
                                      </p:to>
                                    </p:set>
                                    <p:anim to="" calcmode="lin" valueType="num">
                                      <p:cBhvr>
                                        <p:cTn id="62" dur="1" fill="hold"/>
                                        <p:tgtEl>
                                          <p:spTgt spid="13"/>
                                        </p:tgtEl>
                                      </p:cBhvr>
                                    </p:anim>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499"/>
                                          </p:stCondLst>
                                        </p:cTn>
                                        <p:tgtEl>
                                          <p:spTgt spid="12"/>
                                        </p:tgtEl>
                                        <p:attrNameLst>
                                          <p:attrName>style.visibility</p:attrName>
                                        </p:attrNameLst>
                                      </p:cBhvr>
                                      <p:to>
                                        <p:strVal val="visible"/>
                                      </p:to>
                                    </p:set>
                                    <p:anim to="" calcmode="lin" valueType="num">
                                      <p:cBhvr>
                                        <p:cTn id="67" dur="1" fill="hold"/>
                                        <p:tgtEl>
                                          <p:spTgt spid="12"/>
                                        </p:tgtEl>
                                      </p:cBhvr>
                                    </p:anim>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 y="-76200"/>
            <a:ext cx="7772400" cy="838200"/>
          </a:xfrm>
        </p:spPr>
        <p:txBody>
          <a:bodyPr>
            <a:normAutofit/>
          </a:bodyPr>
          <a:lstStyle/>
          <a:p>
            <a:pPr eaLnBrk="1" hangingPunct="1"/>
            <a:r>
              <a:rPr lang="zh-CN" altLang="en-US" sz="4400" dirty="0" smtClean="0">
                <a:solidFill>
                  <a:srgbClr val="FF0000"/>
                </a:solidFill>
                <a:ea typeface="华文行楷" pitchFamily="2" charset="-122"/>
              </a:rPr>
              <a:t>三、目前的主要健康问题</a:t>
            </a:r>
            <a:endParaRPr lang="zh-CN" altLang="en-US" sz="4400" dirty="0" smtClean="0">
              <a:solidFill>
                <a:srgbClr val="FF0000"/>
              </a:solidFill>
              <a:ea typeface="隶书" pitchFamily="49" charset="-122"/>
            </a:endParaRPr>
          </a:p>
        </p:txBody>
      </p:sp>
      <p:sp>
        <p:nvSpPr>
          <p:cNvPr id="35843" name="Rectangle 3"/>
          <p:cNvSpPr>
            <a:spLocks noChangeArrowheads="1"/>
          </p:cNvSpPr>
          <p:nvPr/>
        </p:nvSpPr>
        <p:spPr bwMode="auto">
          <a:xfrm>
            <a:off x="0" y="457200"/>
            <a:ext cx="8991600" cy="4572000"/>
          </a:xfrm>
          <a:prstGeom prst="rect">
            <a:avLst/>
          </a:prstGeom>
          <a:noFill/>
          <a:ln w="9525">
            <a:noFill/>
            <a:miter lim="800000"/>
          </a:ln>
          <a:effectLst/>
        </p:spPr>
        <p:txBody>
          <a:bodyPr/>
          <a:lstStyle/>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传染病和食物中毒的隐患并未消除。 </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慢性病高发，并带来沉重</a:t>
            </a:r>
            <a:r>
              <a:rPr kumimoji="1" lang="zh-CN" altLang="en-US" sz="3200" b="1" dirty="0" smtClean="0">
                <a:effectLst>
                  <a:outerShdw blurRad="38100" dist="38100" dir="2700000" algn="tl">
                    <a:srgbClr val="C0C0C0"/>
                  </a:outerShdw>
                </a:effectLst>
                <a:latin typeface="Times New Roman" panose="02020603050405020304" pitchFamily="18" charset="0"/>
                <a:ea typeface="楷体_GB2312" pitchFamily="49" charset="-122"/>
              </a:rPr>
              <a:t>的社会经济</a:t>
            </a: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负担。</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新发和再发传染病时刻威胁人们的健康。 </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smtClean="0">
                <a:effectLst>
                  <a:outerShdw blurRad="38100" dist="38100" dir="2700000" algn="tl">
                    <a:srgbClr val="C0C0C0"/>
                  </a:outerShdw>
                </a:effectLst>
                <a:latin typeface="Times New Roman" panose="02020603050405020304" pitchFamily="18" charset="0"/>
                <a:ea typeface="楷体_GB2312" pitchFamily="49" charset="-122"/>
              </a:rPr>
              <a:t>性病、艾滋病</a:t>
            </a: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存在大流行的隐患。 </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生化恐怖和突发性公共卫生事件不可掉以轻心。 </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健康促进政策、法规尚待完善。 </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交通和生活意外伤害屡屡发生。</a:t>
            </a:r>
          </a:p>
          <a:p>
            <a:pPr marL="342900" indent="-342900">
              <a:lnSpc>
                <a:spcPct val="145000"/>
              </a:lnSpc>
              <a:spcBef>
                <a:spcPct val="20000"/>
              </a:spcBef>
              <a:buClr>
                <a:schemeClr val="accent2"/>
              </a:buClr>
              <a:buSzPct val="80000"/>
              <a:buFont typeface="Wingdings" panose="05000000000000000000" pitchFamily="2" charset="2"/>
              <a:buChar char="l"/>
              <a:defRPr/>
            </a:pPr>
            <a:r>
              <a:rPr kumimoji="1" lang="zh-CN" altLang="en-US" sz="3200" b="1" dirty="0">
                <a:effectLst>
                  <a:outerShdw blurRad="38100" dist="38100" dir="2700000" algn="tl">
                    <a:srgbClr val="C0C0C0"/>
                  </a:outerShdw>
                </a:effectLst>
                <a:latin typeface="Times New Roman" panose="02020603050405020304" pitchFamily="18" charset="0"/>
                <a:ea typeface="楷体_GB2312" pitchFamily="49" charset="-122"/>
              </a:rPr>
              <a:t>健康资源分配不平等现象依然存在。</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pPr eaLnBrk="1" hangingPunct="1"/>
            <a:r>
              <a:rPr lang="zh-CN" altLang="en-US" sz="4000" dirty="0" smtClean="0">
                <a:solidFill>
                  <a:srgbClr val="FF0000"/>
                </a:solidFill>
              </a:rPr>
              <a:t>增强健康的方法</a:t>
            </a:r>
          </a:p>
        </p:txBody>
      </p:sp>
      <p:sp>
        <p:nvSpPr>
          <p:cNvPr id="61443" name="Rectangle 3"/>
          <p:cNvSpPr>
            <a:spLocks noGrp="1" noChangeArrowheads="1"/>
          </p:cNvSpPr>
          <p:nvPr>
            <p:ph sz="quarter" idx="1"/>
          </p:nvPr>
        </p:nvSpPr>
        <p:spPr/>
        <p:txBody>
          <a:bodyPr/>
          <a:lstStyle/>
          <a:p>
            <a:pPr eaLnBrk="1" hangingPunct="1"/>
            <a:r>
              <a:rPr lang="zh-CN" altLang="en-US" sz="4000" dirty="0" smtClean="0"/>
              <a:t>运动</a:t>
            </a:r>
            <a:r>
              <a:rPr lang="en-US" altLang="zh-CN" sz="1100" dirty="0" smtClean="0"/>
              <a:t>26</a:t>
            </a:r>
            <a:endParaRPr lang="zh-CN" altLang="en-US" sz="1100" dirty="0" smtClean="0"/>
          </a:p>
          <a:p>
            <a:pPr eaLnBrk="1" hangingPunct="1"/>
            <a:r>
              <a:rPr lang="zh-CN" altLang="en-US" sz="4000" dirty="0" smtClean="0"/>
              <a:t>合理膳食</a:t>
            </a:r>
          </a:p>
          <a:p>
            <a:pPr eaLnBrk="1" hangingPunct="1"/>
            <a:r>
              <a:rPr lang="zh-CN" altLang="en-US" sz="4000" dirty="0" smtClean="0"/>
              <a:t>科学作息</a:t>
            </a:r>
          </a:p>
          <a:p>
            <a:pPr eaLnBrk="1" hangingPunct="1"/>
            <a:r>
              <a:rPr lang="zh-CN" altLang="en-US" sz="4000" dirty="0" smtClean="0"/>
              <a:t>爱护环境</a:t>
            </a:r>
          </a:p>
          <a:p>
            <a:pPr eaLnBrk="1" hangingPunct="1"/>
            <a:r>
              <a:rPr lang="zh-CN" altLang="en-US" sz="4000" dirty="0" smtClean="0"/>
              <a:t>心理平衡</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939784"/>
          </a:xfrm>
        </p:spPr>
        <p:txBody>
          <a:bodyPr>
            <a:normAutofit/>
          </a:bodyPr>
          <a:lstStyle/>
          <a:p>
            <a:r>
              <a:rPr lang="zh-CN" altLang="en-US" sz="4400" dirty="0" smtClean="0">
                <a:solidFill>
                  <a:srgbClr val="FF0000"/>
                </a:solidFill>
              </a:rPr>
              <a:t>四、健康教育</a:t>
            </a:r>
            <a:endParaRPr lang="zh-CN" altLang="en-US" sz="4400" dirty="0">
              <a:solidFill>
                <a:srgbClr val="FF0000"/>
              </a:solidFill>
            </a:endParaRPr>
          </a:p>
        </p:txBody>
      </p:sp>
      <p:sp>
        <p:nvSpPr>
          <p:cNvPr id="3" name="内容占位符 2"/>
          <p:cNvSpPr>
            <a:spLocks noGrp="1"/>
          </p:cNvSpPr>
          <p:nvPr>
            <p:ph sz="quarter" idx="1"/>
          </p:nvPr>
        </p:nvSpPr>
        <p:spPr/>
        <p:txBody>
          <a:bodyPr/>
          <a:lstStyle/>
          <a:p>
            <a:pPr>
              <a:buNone/>
            </a:pPr>
            <a:r>
              <a:rPr lang="en-US" altLang="zh-CN" dirty="0" smtClean="0"/>
              <a:t>      1988</a:t>
            </a:r>
            <a:r>
              <a:rPr lang="zh-CN" altLang="en-US" dirty="0" smtClean="0"/>
              <a:t>年第十三次世界健康教育大会指出：“健康教育是研究以传播保健知识技术、影响个体或群体行为、预防疾病、消除危害因素、促进健康的一门科学”。</a:t>
            </a:r>
            <a:endParaRPr lang="en-US" altLang="zh-CN" dirty="0" smtClean="0"/>
          </a:p>
          <a:p>
            <a:pPr>
              <a:buNone/>
            </a:pPr>
            <a:r>
              <a:rPr lang="zh-CN" altLang="en-US" dirty="0" smtClean="0"/>
              <a:t>     </a:t>
            </a:r>
            <a:r>
              <a:rPr lang="en-US" altLang="zh-CN" dirty="0" smtClean="0"/>
              <a:t> </a:t>
            </a:r>
            <a:r>
              <a:rPr lang="zh-CN" altLang="en-US" dirty="0" smtClean="0"/>
              <a:t>就是通过有组织、有计划、有系统的传播卫生保健知识，促使个体和群体改变不符合医学规律的不健康的行为和环境；了解和掌握建立良好生活方式和卫生习惯所必须的知识和技能，树立牢固的健康意识，从而消除或减轻影响健康的危险因素，达到促进健康，提高生活质量的目的。并对健康教育的效果做出评价。</a:t>
            </a:r>
            <a:endParaRPr lang="zh-CN"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571480"/>
            <a:ext cx="7467600" cy="846158"/>
          </a:xfrm>
        </p:spPr>
        <p:txBody>
          <a:bodyPr>
            <a:normAutofit/>
          </a:bodyPr>
          <a:lstStyle/>
          <a:p>
            <a:pPr eaLnBrk="1" fontAlgn="auto" hangingPunct="1">
              <a:spcAft>
                <a:spcPts val="0"/>
              </a:spcAft>
              <a:defRPr/>
            </a:pPr>
            <a:r>
              <a:rPr lang="zh-CN" altLang="en-US" sz="4400" dirty="0">
                <a:solidFill>
                  <a:srgbClr val="FF0000"/>
                </a:solidFill>
                <a:latin typeface="宋体" panose="02010600030101010101" pitchFamily="2" charset="-122"/>
                <a:cs typeface="Times New Roman" panose="02020603050405020304" pitchFamily="18" charset="0"/>
              </a:rPr>
              <a:t>健康教育的</a:t>
            </a:r>
            <a:r>
              <a:rPr lang="zh-CN" altLang="en-US" sz="4400" dirty="0" smtClean="0">
                <a:solidFill>
                  <a:srgbClr val="FF0000"/>
                </a:solidFill>
                <a:latin typeface="宋体" panose="02010600030101010101" pitchFamily="2" charset="-122"/>
                <a:cs typeface="Times New Roman" panose="02020603050405020304" pitchFamily="18" charset="0"/>
              </a:rPr>
              <a:t>意义</a:t>
            </a:r>
            <a:endParaRPr lang="zh-CN" altLang="en-US" sz="4400" dirty="0">
              <a:solidFill>
                <a:srgbClr val="FF0000"/>
              </a:solidFill>
              <a:latin typeface="宋体" panose="02010600030101010101" pitchFamily="2" charset="-122"/>
              <a:cs typeface="Times New Roman" panose="02020603050405020304" pitchFamily="18" charset="0"/>
            </a:endParaRPr>
          </a:p>
        </p:txBody>
      </p:sp>
      <p:sp>
        <p:nvSpPr>
          <p:cNvPr id="62467" name="Rectangle 3"/>
          <p:cNvSpPr>
            <a:spLocks noGrp="1" noChangeArrowheads="1"/>
          </p:cNvSpPr>
          <p:nvPr>
            <p:ph sz="quarter" idx="1"/>
          </p:nvPr>
        </p:nvSpPr>
        <p:spPr>
          <a:xfrm>
            <a:off x="228600" y="1571612"/>
            <a:ext cx="8077200" cy="4371988"/>
          </a:xfrm>
        </p:spPr>
        <p:txBody>
          <a:bodyPr/>
          <a:lstStyle/>
          <a:p>
            <a:pPr algn="just" eaLnBrk="1" hangingPunct="1">
              <a:buFontTx/>
              <a:buNone/>
            </a:pPr>
            <a:r>
              <a:rPr lang="zh-CN" altLang="en-US" sz="4000" dirty="0" smtClean="0">
                <a:latin typeface="宋体" panose="02010600030101010101" pitchFamily="2" charset="-122"/>
              </a:rPr>
              <a:t>     通过信息传播和行为干预，帮助个人和群体掌握卫生保健知识，树立健康观念，自愿采纳有利于健康的行为和生活方式。</a:t>
            </a:r>
          </a:p>
          <a:p>
            <a:pPr algn="just" eaLnBrk="1" hangingPunct="1">
              <a:buFontTx/>
              <a:buNone/>
            </a:pPr>
            <a:r>
              <a:rPr lang="zh-CN" altLang="en-US" sz="4000" dirty="0" smtClean="0">
                <a:latin typeface="新宋体" panose="02010609030101010101" charset="-122"/>
                <a:ea typeface="新宋体" panose="02010609030101010101" charset="-122"/>
              </a:rPr>
              <a:t>     古人云：</a:t>
            </a:r>
            <a:r>
              <a:rPr lang="zh-CN" altLang="en-US" sz="4000" dirty="0" smtClean="0">
                <a:solidFill>
                  <a:srgbClr val="FF0000"/>
                </a:solidFill>
                <a:latin typeface="新宋体" panose="02010609030101010101" charset="-122"/>
                <a:ea typeface="新宋体" panose="02010609030101010101" charset="-122"/>
              </a:rPr>
              <a:t>上医不治已病治未病</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图片 3" descr="u=910724563,2359318614&amp;fm=21&amp;gp=0.jpg"/>
          <p:cNvPicPr>
            <a:picLocks noChangeAspect="1"/>
          </p:cNvPicPr>
          <p:nvPr/>
        </p:nvPicPr>
        <p:blipFill>
          <a:blip r:embed="rId3" cstate="print"/>
          <a:srcRect/>
          <a:stretch>
            <a:fillRect/>
          </a:stretch>
        </p:blipFill>
        <p:spPr bwMode="auto">
          <a:xfrm>
            <a:off x="5715000" y="4572000"/>
            <a:ext cx="3133725" cy="2095500"/>
          </a:xfrm>
          <a:prstGeom prst="rect">
            <a:avLst/>
          </a:prstGeom>
          <a:noFill/>
          <a:ln w="9525">
            <a:noFill/>
            <a:miter lim="800000"/>
            <a:headEnd/>
            <a:tailEnd/>
          </a:ln>
        </p:spPr>
      </p:pic>
      <p:sp>
        <p:nvSpPr>
          <p:cNvPr id="44034" name="Rectangle 2"/>
          <p:cNvSpPr>
            <a:spLocks noGrp="1" noChangeArrowheads="1"/>
          </p:cNvSpPr>
          <p:nvPr>
            <p:ph type="title"/>
          </p:nvPr>
        </p:nvSpPr>
        <p:spPr>
          <a:xfrm>
            <a:off x="457200" y="274638"/>
            <a:ext cx="8229600" cy="762000"/>
          </a:xfrm>
        </p:spPr>
        <p:txBody>
          <a:bodyPr>
            <a:normAutofit/>
          </a:bodyPr>
          <a:lstStyle/>
          <a:p>
            <a:pPr>
              <a:defRPr/>
            </a:pPr>
            <a:r>
              <a:rPr lang="zh-CN" altLang="en-US" sz="4000" b="1" dirty="0">
                <a:solidFill>
                  <a:srgbClr val="FF0000"/>
                </a:solidFill>
                <a:ea typeface="黑体" panose="02010609060101010101" pitchFamily="49" charset="-122"/>
                <a:cs typeface="+mj-cs"/>
              </a:rPr>
              <a:t>个体策略</a:t>
            </a:r>
            <a:r>
              <a:rPr lang="en-US" altLang="zh-CN" sz="4000" b="1" dirty="0" smtClean="0">
                <a:solidFill>
                  <a:srgbClr val="FF0000"/>
                </a:solidFill>
                <a:ea typeface="黑体" panose="02010609060101010101" pitchFamily="49" charset="-122"/>
                <a:cs typeface="+mj-cs"/>
              </a:rPr>
              <a:t>:</a:t>
            </a:r>
            <a:endParaRPr lang="zh-CN" altLang="en-US" sz="4000" b="1" dirty="0">
              <a:solidFill>
                <a:srgbClr val="FF0000"/>
              </a:solidFill>
              <a:ea typeface="黑体" panose="02010609060101010101" pitchFamily="49" charset="-122"/>
              <a:cs typeface="+mj-cs"/>
            </a:endParaRPr>
          </a:p>
        </p:txBody>
      </p:sp>
      <p:sp>
        <p:nvSpPr>
          <p:cNvPr id="44035" name="Rectangle 3"/>
          <p:cNvSpPr>
            <a:spLocks noGrp="1" noChangeArrowheads="1"/>
          </p:cNvSpPr>
          <p:nvPr>
            <p:ph sz="quarter" idx="1"/>
          </p:nvPr>
        </p:nvSpPr>
        <p:spPr>
          <a:xfrm>
            <a:off x="304800" y="990600"/>
            <a:ext cx="7696200" cy="5295920"/>
          </a:xfrm>
        </p:spPr>
        <p:txBody>
          <a:bodyPr>
            <a:normAutofit/>
          </a:bodyPr>
          <a:lstStyle/>
          <a:p>
            <a:pPr>
              <a:lnSpc>
                <a:spcPct val="80000"/>
              </a:lnSpc>
              <a:spcBef>
                <a:spcPts val="580"/>
              </a:spcBef>
              <a:buNone/>
              <a:defRPr/>
            </a:pPr>
            <a:r>
              <a:rPr lang="en-US" altLang="zh-CN" sz="2800" b="1" dirty="0" smtClean="0">
                <a:ea typeface="黑体" panose="02010609060101010101" pitchFamily="49" charset="-122"/>
              </a:rPr>
              <a:t>.</a:t>
            </a:r>
            <a:r>
              <a:rPr lang="zh-CN" altLang="en-US" sz="3600" b="1" dirty="0" smtClean="0">
                <a:ea typeface="隶书" pitchFamily="49" charset="-122"/>
              </a:rPr>
              <a:t>做到“五会”：</a:t>
            </a:r>
            <a:endParaRPr lang="zh-CN" altLang="en-US" sz="3600" b="1" dirty="0">
              <a:ea typeface="隶书" pitchFamily="49" charset="-122"/>
            </a:endParaRPr>
          </a:p>
          <a:p>
            <a:pPr marL="274320" indent="-274320" eaLnBrk="1" fontAlgn="auto" hangingPunct="1">
              <a:lnSpc>
                <a:spcPct val="150000"/>
              </a:lnSpc>
              <a:spcBef>
                <a:spcPts val="580"/>
              </a:spcBef>
              <a:spcAft>
                <a:spcPts val="0"/>
              </a:spcAft>
              <a:buNone/>
              <a:defRPr/>
            </a:pPr>
            <a:r>
              <a:rPr lang="zh-CN" altLang="en-US" sz="3600" b="1" dirty="0" smtClean="0">
                <a:ea typeface="隶书" pitchFamily="49" charset="-122"/>
              </a:rPr>
              <a:t> 嘴：语言</a:t>
            </a:r>
            <a:r>
              <a:rPr lang="zh-CN" altLang="en-US" sz="3600" b="1" dirty="0">
                <a:ea typeface="隶书" pitchFamily="49" charset="-122"/>
              </a:rPr>
              <a:t>是最有力的武器</a:t>
            </a:r>
            <a:r>
              <a:rPr lang="en-US" altLang="zh-CN" sz="3600" b="1" dirty="0">
                <a:ea typeface="隶书" pitchFamily="49" charset="-122"/>
              </a:rPr>
              <a:t>—</a:t>
            </a:r>
            <a:r>
              <a:rPr lang="zh-CN" altLang="en-US" sz="3600" b="1" dirty="0">
                <a:ea typeface="隶书" pitchFamily="49" charset="-122"/>
              </a:rPr>
              <a:t>会说；</a:t>
            </a:r>
          </a:p>
          <a:p>
            <a:pPr marL="274320" indent="-274320" eaLnBrk="1" fontAlgn="auto" hangingPunct="1">
              <a:lnSpc>
                <a:spcPct val="150000"/>
              </a:lnSpc>
              <a:spcBef>
                <a:spcPts val="580"/>
              </a:spcBef>
              <a:spcAft>
                <a:spcPts val="0"/>
              </a:spcAft>
              <a:buFontTx/>
              <a:buNone/>
              <a:defRPr/>
            </a:pPr>
            <a:r>
              <a:rPr lang="zh-CN" altLang="en-US" sz="3600" b="1" dirty="0">
                <a:ea typeface="隶书" pitchFamily="49" charset="-122"/>
              </a:rPr>
              <a:t>    </a:t>
            </a:r>
            <a:r>
              <a:rPr lang="zh-CN" altLang="en-US" sz="3600" b="1" dirty="0" smtClean="0">
                <a:ea typeface="隶书" pitchFamily="49" charset="-122"/>
              </a:rPr>
              <a:t>面对</a:t>
            </a:r>
            <a:r>
              <a:rPr lang="zh-CN" altLang="en-US" sz="3600" b="1" dirty="0">
                <a:ea typeface="隶书" pitchFamily="49" charset="-122"/>
              </a:rPr>
              <a:t>食物的选择能力</a:t>
            </a:r>
            <a:r>
              <a:rPr lang="en-US" altLang="zh-CN" sz="3600" b="1" dirty="0">
                <a:ea typeface="隶书" pitchFamily="49" charset="-122"/>
              </a:rPr>
              <a:t>—</a:t>
            </a:r>
            <a:r>
              <a:rPr lang="zh-CN" altLang="en-US" sz="3600" b="1" dirty="0">
                <a:ea typeface="隶书" pitchFamily="49" charset="-122"/>
              </a:rPr>
              <a:t>会吃；</a:t>
            </a:r>
          </a:p>
          <a:p>
            <a:pPr marL="274320" indent="-274320" eaLnBrk="1" fontAlgn="auto" hangingPunct="1">
              <a:lnSpc>
                <a:spcPct val="150000"/>
              </a:lnSpc>
              <a:spcBef>
                <a:spcPts val="580"/>
              </a:spcBef>
              <a:spcAft>
                <a:spcPts val="0"/>
              </a:spcAft>
              <a:buFont typeface="Wingdings 2" panose="05020102010507070707"/>
              <a:buChar char=""/>
              <a:defRPr/>
            </a:pPr>
            <a:r>
              <a:rPr lang="zh-CN" altLang="en-US" sz="3600" b="1" dirty="0">
                <a:ea typeface="隶书" pitchFamily="49" charset="-122"/>
              </a:rPr>
              <a:t>腿</a:t>
            </a:r>
            <a:r>
              <a:rPr lang="zh-CN" altLang="en-US" sz="3600" b="1" dirty="0" smtClean="0">
                <a:ea typeface="隶书" pitchFamily="49" charset="-122"/>
              </a:rPr>
              <a:t>：会运动；</a:t>
            </a:r>
            <a:endParaRPr lang="zh-CN" altLang="en-US" sz="3600" b="1" dirty="0">
              <a:ea typeface="隶书" pitchFamily="49" charset="-122"/>
            </a:endParaRPr>
          </a:p>
          <a:p>
            <a:pPr marL="274320" indent="-274320" eaLnBrk="1" fontAlgn="auto" hangingPunct="1">
              <a:lnSpc>
                <a:spcPct val="150000"/>
              </a:lnSpc>
              <a:spcBef>
                <a:spcPts val="580"/>
              </a:spcBef>
              <a:spcAft>
                <a:spcPts val="0"/>
              </a:spcAft>
              <a:buFont typeface="Wingdings 2" panose="05020102010507070707"/>
              <a:buChar char=""/>
              <a:defRPr/>
            </a:pPr>
            <a:r>
              <a:rPr lang="zh-CN" altLang="en-US" sz="3600" b="1" dirty="0">
                <a:ea typeface="隶书" pitchFamily="49" charset="-122"/>
              </a:rPr>
              <a:t>眼睛：视觉信息的处理能力</a:t>
            </a:r>
            <a:r>
              <a:rPr lang="en-US" altLang="zh-CN" sz="3600" b="1" dirty="0">
                <a:ea typeface="隶书" pitchFamily="49" charset="-122"/>
              </a:rPr>
              <a:t>—</a:t>
            </a:r>
            <a:r>
              <a:rPr lang="zh-CN" altLang="en-US" sz="3600" b="1" dirty="0">
                <a:ea typeface="隶书" pitchFamily="49" charset="-122"/>
              </a:rPr>
              <a:t>会看；</a:t>
            </a:r>
          </a:p>
          <a:p>
            <a:pPr marL="274320" indent="-274320" eaLnBrk="1" fontAlgn="auto" hangingPunct="1">
              <a:lnSpc>
                <a:spcPct val="150000"/>
              </a:lnSpc>
              <a:spcBef>
                <a:spcPts val="580"/>
              </a:spcBef>
              <a:spcAft>
                <a:spcPts val="0"/>
              </a:spcAft>
              <a:buFont typeface="Wingdings 2" panose="05020102010507070707"/>
              <a:buChar char=""/>
              <a:defRPr/>
            </a:pPr>
            <a:r>
              <a:rPr lang="zh-CN" altLang="en-US" sz="3600" b="1" dirty="0">
                <a:ea typeface="隶书" pitchFamily="49" charset="-122"/>
              </a:rPr>
              <a:t>耳</a:t>
            </a:r>
            <a:r>
              <a:rPr lang="zh-CN" altLang="en-US" sz="3600" b="1" dirty="0" smtClean="0">
                <a:ea typeface="隶书" pitchFamily="49" charset="-122"/>
              </a:rPr>
              <a:t>：声音</a:t>
            </a:r>
            <a:r>
              <a:rPr lang="zh-CN" altLang="en-US" sz="3600" b="1" dirty="0">
                <a:ea typeface="隶书" pitchFamily="49" charset="-122"/>
              </a:rPr>
              <a:t>信息的处理能力</a:t>
            </a:r>
            <a:r>
              <a:rPr lang="en-US" altLang="zh-CN" sz="3600" b="1" dirty="0">
                <a:ea typeface="隶书" pitchFamily="49" charset="-122"/>
              </a:rPr>
              <a:t>—</a:t>
            </a:r>
            <a:r>
              <a:rPr lang="zh-CN" altLang="en-US" sz="3600" b="1" dirty="0">
                <a:ea typeface="隶书" pitchFamily="49" charset="-122"/>
              </a:rPr>
              <a:t>会听；</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52400"/>
            <a:ext cx="7772400" cy="685800"/>
          </a:xfrm>
        </p:spPr>
        <p:txBody>
          <a:bodyPr>
            <a:noAutofit/>
          </a:bodyPr>
          <a:lstStyle/>
          <a:p>
            <a:pPr eaLnBrk="1" hangingPunct="1"/>
            <a:r>
              <a:rPr lang="zh-CN" altLang="en-US" sz="4400" dirty="0" smtClean="0">
                <a:solidFill>
                  <a:srgbClr val="FF0000"/>
                </a:solidFill>
                <a:ea typeface="黑体" panose="02010609060101010101" pitchFamily="49" charset="-122"/>
              </a:rPr>
              <a:t>几点健康忠告</a:t>
            </a:r>
            <a:r>
              <a:rPr lang="en-US" altLang="zh-CN" sz="4400" dirty="0" smtClean="0">
                <a:solidFill>
                  <a:srgbClr val="FF0000"/>
                </a:solidFill>
                <a:ea typeface="黑体" panose="02010609060101010101" pitchFamily="49" charset="-122"/>
              </a:rPr>
              <a:t>:</a:t>
            </a:r>
            <a:endParaRPr lang="zh-CN" altLang="en-US" sz="4400" dirty="0" smtClean="0">
              <a:solidFill>
                <a:srgbClr val="FF0000"/>
              </a:solidFill>
              <a:ea typeface="黑体" panose="02010609060101010101" pitchFamily="49" charset="-122"/>
            </a:endParaRPr>
          </a:p>
        </p:txBody>
      </p:sp>
      <p:sp>
        <p:nvSpPr>
          <p:cNvPr id="68611" name="Rectangle 3"/>
          <p:cNvSpPr>
            <a:spLocks noGrp="1" noChangeArrowheads="1"/>
          </p:cNvSpPr>
          <p:nvPr>
            <p:ph sz="quarter" idx="1"/>
          </p:nvPr>
        </p:nvSpPr>
        <p:spPr>
          <a:xfrm>
            <a:off x="0" y="914400"/>
            <a:ext cx="9144000" cy="5257800"/>
          </a:xfrm>
        </p:spPr>
        <p:txBody>
          <a:bodyPr>
            <a:noAutofit/>
          </a:bodyPr>
          <a:lstStyle/>
          <a:p>
            <a:pPr eaLnBrk="1" hangingPunct="1">
              <a:lnSpc>
                <a:spcPct val="90000"/>
              </a:lnSpc>
              <a:buClr>
                <a:srgbClr val="FF0000"/>
              </a:buClr>
            </a:pPr>
            <a:r>
              <a:rPr lang="zh-CN" altLang="en-US" sz="3200" b="1" dirty="0" smtClean="0">
                <a:solidFill>
                  <a:srgbClr val="CC0000"/>
                </a:solidFill>
                <a:ea typeface="隶书" pitchFamily="49" charset="-122"/>
              </a:rPr>
              <a:t>知识改变命运</a:t>
            </a:r>
            <a:r>
              <a:rPr lang="en-US" altLang="zh-CN" sz="3200" b="1" dirty="0" smtClean="0">
                <a:ea typeface="隶书" pitchFamily="49" charset="-122"/>
              </a:rPr>
              <a:t>: </a:t>
            </a:r>
            <a:r>
              <a:rPr lang="zh-CN" altLang="en-US" sz="3200" b="1" dirty="0" smtClean="0">
                <a:ea typeface="隶书" pitchFamily="49" charset="-122"/>
              </a:rPr>
              <a:t>一点防病健康知识受益终生</a:t>
            </a:r>
            <a:endParaRPr lang="en-US" altLang="zh-CN" sz="3200" b="1" dirty="0" smtClean="0">
              <a:ea typeface="隶书" pitchFamily="49" charset="-122"/>
            </a:endParaRPr>
          </a:p>
          <a:p>
            <a:pPr eaLnBrk="1" hangingPunct="1">
              <a:lnSpc>
                <a:spcPct val="90000"/>
              </a:lnSpc>
              <a:buClr>
                <a:srgbClr val="FF0000"/>
              </a:buClr>
            </a:pPr>
            <a:r>
              <a:rPr lang="zh-CN" altLang="en-US" sz="3200" b="1" dirty="0" smtClean="0">
                <a:ea typeface="隶书" pitchFamily="49" charset="-122"/>
              </a:rPr>
              <a:t>“</a:t>
            </a:r>
            <a:r>
              <a:rPr lang="zh-CN" altLang="en-US" sz="3200" b="1" dirty="0" smtClean="0">
                <a:solidFill>
                  <a:srgbClr val="CC0000"/>
                </a:solidFill>
                <a:ea typeface="隶书" pitchFamily="49" charset="-122"/>
              </a:rPr>
              <a:t>病从口入</a:t>
            </a:r>
            <a:r>
              <a:rPr lang="zh-CN" altLang="en-US" sz="3200" b="1" dirty="0" smtClean="0">
                <a:ea typeface="隶书" pitchFamily="49" charset="-122"/>
              </a:rPr>
              <a:t>”：不良个人饮食卫生习惯会引发传染病和食物中毒</a:t>
            </a:r>
            <a:endParaRPr lang="en-US" altLang="zh-CN" sz="3200" b="1" dirty="0" smtClean="0">
              <a:ea typeface="隶书" pitchFamily="49" charset="-122"/>
            </a:endParaRPr>
          </a:p>
          <a:p>
            <a:pPr eaLnBrk="1" hangingPunct="1">
              <a:lnSpc>
                <a:spcPct val="90000"/>
              </a:lnSpc>
              <a:buClr>
                <a:srgbClr val="FF0000"/>
              </a:buClr>
            </a:pPr>
            <a:r>
              <a:rPr lang="zh-CN" altLang="en-US" sz="3200" b="1" dirty="0" smtClean="0">
                <a:ea typeface="隶书" pitchFamily="49" charset="-122"/>
              </a:rPr>
              <a:t>“</a:t>
            </a:r>
            <a:r>
              <a:rPr lang="zh-CN" altLang="en-US" sz="3200" b="1" dirty="0" smtClean="0">
                <a:solidFill>
                  <a:srgbClr val="CC0000"/>
                </a:solidFill>
                <a:ea typeface="隶书" pitchFamily="49" charset="-122"/>
              </a:rPr>
              <a:t>腰带越长，寿命越短</a:t>
            </a:r>
            <a:r>
              <a:rPr lang="zh-CN" altLang="en-US" sz="3200" b="1" dirty="0" smtClean="0">
                <a:ea typeface="隶书" pitchFamily="49" charset="-122"/>
              </a:rPr>
              <a:t>”：肥胖是高血压、糖尿病等多种慢性病的危险因素</a:t>
            </a:r>
          </a:p>
          <a:p>
            <a:pPr eaLnBrk="1" hangingPunct="1">
              <a:lnSpc>
                <a:spcPct val="90000"/>
              </a:lnSpc>
              <a:buClr>
                <a:srgbClr val="FF0000"/>
              </a:buClr>
            </a:pPr>
            <a:r>
              <a:rPr lang="zh-CN" altLang="en-US" sz="3200" b="1" dirty="0" smtClean="0">
                <a:ea typeface="隶书" pitchFamily="49" charset="-122"/>
              </a:rPr>
              <a:t>“</a:t>
            </a:r>
            <a:r>
              <a:rPr lang="zh-CN" altLang="en-US" sz="3200" b="1" dirty="0" smtClean="0">
                <a:solidFill>
                  <a:srgbClr val="CC0000"/>
                </a:solidFill>
                <a:ea typeface="隶书" pitchFamily="49" charset="-122"/>
              </a:rPr>
              <a:t>饭后百步走，活到</a:t>
            </a:r>
            <a:r>
              <a:rPr lang="en-US" altLang="zh-CN" sz="3200" b="1" dirty="0" smtClean="0">
                <a:solidFill>
                  <a:srgbClr val="CC0000"/>
                </a:solidFill>
                <a:ea typeface="隶书" pitchFamily="49" charset="-122"/>
              </a:rPr>
              <a:t>99</a:t>
            </a:r>
            <a:r>
              <a:rPr lang="en-US" altLang="zh-CN" sz="3200" b="1" dirty="0" smtClean="0">
                <a:ea typeface="隶书" pitchFamily="49" charset="-122"/>
              </a:rPr>
              <a:t>”</a:t>
            </a:r>
            <a:r>
              <a:rPr lang="zh-CN" altLang="en-US" sz="3200" b="1" dirty="0" smtClean="0">
                <a:ea typeface="隶书" pitchFamily="49" charset="-122"/>
              </a:rPr>
              <a:t>：走路是最便宜的治疗，科学的运动</a:t>
            </a:r>
          </a:p>
          <a:p>
            <a:pPr eaLnBrk="1" hangingPunct="1">
              <a:lnSpc>
                <a:spcPct val="90000"/>
              </a:lnSpc>
              <a:buClr>
                <a:srgbClr val="FF0000"/>
              </a:buClr>
            </a:pPr>
            <a:r>
              <a:rPr lang="zh-CN" altLang="en-US" sz="3200" b="1" dirty="0" smtClean="0">
                <a:ea typeface="隶书" pitchFamily="49" charset="-122"/>
              </a:rPr>
              <a:t>“</a:t>
            </a:r>
            <a:r>
              <a:rPr lang="zh-CN" altLang="en-US" sz="3200" b="1" dirty="0" smtClean="0">
                <a:solidFill>
                  <a:srgbClr val="CC0000"/>
                </a:solidFill>
                <a:ea typeface="隶书" pitchFamily="49" charset="-122"/>
              </a:rPr>
              <a:t>退一步海阔天空</a:t>
            </a:r>
            <a:r>
              <a:rPr lang="zh-CN" altLang="en-US" sz="3200" b="1" dirty="0" smtClean="0">
                <a:ea typeface="隶书" pitchFamily="49" charset="-122"/>
              </a:rPr>
              <a:t>”：原谅和宽容是心理健康的秘诀</a:t>
            </a:r>
          </a:p>
          <a:p>
            <a:pPr eaLnBrk="1" hangingPunct="1">
              <a:lnSpc>
                <a:spcPct val="90000"/>
              </a:lnSpc>
              <a:buClr>
                <a:srgbClr val="FF0000"/>
              </a:buClr>
            </a:pPr>
            <a:r>
              <a:rPr lang="zh-CN" altLang="en-US" sz="3200" b="1" dirty="0" smtClean="0">
                <a:ea typeface="隶书" pitchFamily="49" charset="-122"/>
              </a:rPr>
              <a:t>“</a:t>
            </a:r>
            <a:r>
              <a:rPr lang="zh-CN" altLang="en-US" sz="3200" b="1" dirty="0" smtClean="0">
                <a:solidFill>
                  <a:srgbClr val="CC0000"/>
                </a:solidFill>
                <a:ea typeface="隶书" pitchFamily="49" charset="-122"/>
              </a:rPr>
              <a:t>知己知彼，百战不殆</a:t>
            </a:r>
            <a:r>
              <a:rPr lang="zh-CN" altLang="en-US" sz="3200" b="1" dirty="0" smtClean="0">
                <a:ea typeface="隶书" pitchFamily="49" charset="-122"/>
              </a:rPr>
              <a:t>”：定期健康检查的意义重大</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52400" y="1066800"/>
            <a:ext cx="8991600" cy="4031873"/>
          </a:xfrm>
          <a:prstGeom prst="rect">
            <a:avLst/>
          </a:prstGeom>
          <a:noFill/>
          <a:ln w="9525">
            <a:noFill/>
            <a:miter lim="800000"/>
          </a:ln>
        </p:spPr>
        <p:txBody>
          <a:bodyPr>
            <a:spAutoFit/>
          </a:bodyPr>
          <a:lstStyle/>
          <a:p>
            <a:pPr>
              <a:spcBef>
                <a:spcPct val="50000"/>
              </a:spcBef>
            </a:pPr>
            <a:r>
              <a:rPr lang="en-US" altLang="zh-CN" sz="2800" dirty="0">
                <a:latin typeface="宋体" panose="02010600030101010101" pitchFamily="2" charset="-122"/>
              </a:rPr>
              <a:t>  </a:t>
            </a:r>
            <a:r>
              <a:rPr lang="en-US" altLang="zh-CN" dirty="0">
                <a:latin typeface="宋体" panose="02010600030101010101" pitchFamily="2" charset="-122"/>
              </a:rPr>
              <a:t>  </a:t>
            </a:r>
            <a:r>
              <a:rPr lang="zh-CN" altLang="en-US" sz="3200" dirty="0">
                <a:latin typeface="宋体" panose="02010600030101010101" pitchFamily="2" charset="-122"/>
              </a:rPr>
              <a:t>它多指无临床症状和体征，或者有病症感觉而无临床检查证据，貌似健康，而实际体内潜伏着病理性缺陷或功能紊乱，处于一种机体结构退化和生理功能减退的低质与心理失衡状态。也就是在排除疾病原因的疲劳和虚弱状态，介于健康与疾病之间的中间状态或疾病前状态，在生理、心理、社会适应能力和道德上的欠完美状态，以及与年龄不相称的组织结构和生理功能的衰退状态。</a:t>
            </a:r>
            <a:r>
              <a:rPr lang="zh-CN" altLang="en-US" sz="3200" dirty="0">
                <a:latin typeface="Times New Roman" panose="02020603050405020304" pitchFamily="18" charset="0"/>
              </a:rPr>
              <a:t> </a:t>
            </a:r>
          </a:p>
        </p:txBody>
      </p:sp>
      <p:sp>
        <p:nvSpPr>
          <p:cNvPr id="69635" name="Rectangle 3"/>
          <p:cNvSpPr>
            <a:spLocks noGrp="1" noChangeArrowheads="1"/>
          </p:cNvSpPr>
          <p:nvPr>
            <p:ph type="title"/>
          </p:nvPr>
        </p:nvSpPr>
        <p:spPr>
          <a:xfrm>
            <a:off x="457200" y="0"/>
            <a:ext cx="8229600" cy="1143000"/>
          </a:xfrm>
        </p:spPr>
        <p:txBody>
          <a:bodyPr>
            <a:normAutofit/>
          </a:bodyPr>
          <a:lstStyle/>
          <a:p>
            <a:pPr eaLnBrk="1" hangingPunct="1"/>
            <a:r>
              <a:rPr lang="zh-CN" altLang="en-US" sz="4400" dirty="0" smtClean="0">
                <a:solidFill>
                  <a:srgbClr val="FF0000"/>
                </a:solidFill>
              </a:rPr>
              <a:t>五、亚健康状态</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154098"/>
          </a:xfrm>
        </p:spPr>
        <p:txBody>
          <a:bodyPr/>
          <a:lstStyle/>
          <a:p>
            <a:endParaRPr lang="zh-CN" altLang="en-US" dirty="0"/>
          </a:p>
        </p:txBody>
      </p:sp>
      <p:pic>
        <p:nvPicPr>
          <p:cNvPr id="4" name="Picture 2" descr="C:\Users\Administrator\Desktop\IMG_20150928_141236.jpg"/>
          <p:cNvPicPr>
            <a:picLocks noGrp="1" noChangeAspect="1" noChangeArrowheads="1"/>
          </p:cNvPicPr>
          <p:nvPr>
            <p:ph sz="quarter" idx="1"/>
          </p:nvPr>
        </p:nvPicPr>
        <p:blipFill>
          <a:blip r:embed="rId2" cstate="print"/>
          <a:srcRect/>
          <a:stretch>
            <a:fillRect/>
          </a:stretch>
        </p:blipFill>
        <p:spPr bwMode="auto">
          <a:xfrm>
            <a:off x="2123729" y="0"/>
            <a:ext cx="5184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57200" y="152400"/>
            <a:ext cx="7696200" cy="7755969"/>
          </a:xfrm>
          <a:prstGeom prst="rect">
            <a:avLst/>
          </a:prstGeom>
          <a:noFill/>
          <a:ln w="9525">
            <a:noFill/>
            <a:miter lim="800000"/>
          </a:ln>
        </p:spPr>
        <p:txBody>
          <a:bodyPr>
            <a:spAutoFit/>
          </a:bodyPr>
          <a:lstStyle/>
          <a:p>
            <a:pPr>
              <a:spcBef>
                <a:spcPct val="50000"/>
              </a:spcBef>
            </a:pPr>
            <a:r>
              <a:rPr lang="zh-CN" altLang="en-US" sz="3600" b="1" dirty="0">
                <a:solidFill>
                  <a:srgbClr val="FF0000"/>
                </a:solidFill>
                <a:latin typeface="Times New Roman" panose="02020603050405020304" pitchFamily="18" charset="0"/>
              </a:rPr>
              <a:t>亚健康的分类和主要</a:t>
            </a:r>
            <a:r>
              <a:rPr lang="zh-CN" altLang="en-US" sz="3600" b="1" dirty="0" smtClean="0">
                <a:solidFill>
                  <a:srgbClr val="FF0000"/>
                </a:solidFill>
                <a:latin typeface="Times New Roman" panose="02020603050405020304" pitchFamily="18" charset="0"/>
              </a:rPr>
              <a:t>内容：</a:t>
            </a:r>
            <a:endParaRPr lang="zh-CN" altLang="en-US" sz="3600" b="1" dirty="0">
              <a:solidFill>
                <a:srgbClr val="FF0000"/>
              </a:solidFill>
              <a:latin typeface="Times New Roman" panose="02020603050405020304" pitchFamily="18" charset="0"/>
            </a:endParaRPr>
          </a:p>
          <a:p>
            <a:pPr>
              <a:spcBef>
                <a:spcPct val="50000"/>
              </a:spcBef>
            </a:pPr>
            <a:r>
              <a:rPr lang="zh-CN" altLang="en-US" sz="2400" dirty="0">
                <a:latin typeface="Times New Roman" panose="02020603050405020304" pitchFamily="18" charset="0"/>
              </a:rPr>
              <a:t>  </a:t>
            </a:r>
            <a:r>
              <a:rPr lang="zh-CN" altLang="en-US" sz="2800" dirty="0" smtClean="0">
                <a:latin typeface="Times New Roman" panose="02020603050405020304" pitchFamily="18" charset="0"/>
              </a:rPr>
              <a:t>（</a:t>
            </a:r>
            <a:r>
              <a:rPr lang="en-US" altLang="zh-CN" sz="2800" dirty="0">
                <a:latin typeface="Times New Roman" panose="02020603050405020304" pitchFamily="18" charset="0"/>
              </a:rPr>
              <a:t>1</a:t>
            </a:r>
            <a:r>
              <a:rPr lang="zh-CN" altLang="en-US" sz="2800" dirty="0">
                <a:latin typeface="Times New Roman" panose="02020603050405020304" pitchFamily="18" charset="0"/>
              </a:rPr>
              <a:t>）</a:t>
            </a:r>
            <a:r>
              <a:rPr lang="zh-CN" altLang="en-US" sz="2800" b="1" dirty="0">
                <a:solidFill>
                  <a:srgbClr val="D60093"/>
                </a:solidFill>
                <a:latin typeface="Times New Roman" panose="02020603050405020304" pitchFamily="18" charset="0"/>
              </a:rPr>
              <a:t>躯体亚</a:t>
            </a:r>
            <a:r>
              <a:rPr lang="zh-CN" altLang="en-US" sz="2800" b="1" dirty="0" smtClean="0">
                <a:solidFill>
                  <a:srgbClr val="D60093"/>
                </a:solidFill>
                <a:latin typeface="Times New Roman" panose="02020603050405020304" pitchFamily="18" charset="0"/>
              </a:rPr>
              <a:t>健康</a:t>
            </a:r>
            <a:r>
              <a:rPr lang="zh-CN" altLang="en-US" sz="2800" dirty="0" smtClean="0">
                <a:latin typeface="Times New Roman" panose="02020603050405020304" pitchFamily="18" charset="0"/>
              </a:rPr>
              <a:t>主要</a:t>
            </a:r>
            <a:r>
              <a:rPr lang="zh-CN" altLang="en-US" sz="2800" dirty="0">
                <a:latin typeface="Times New Roman" panose="02020603050405020304" pitchFamily="18" charset="0"/>
              </a:rPr>
              <a:t>表现为不明原因或排除疾病原因的体力疲劳、虚弱、周身不适、性功能下降和月经周期紊乱等；</a:t>
            </a:r>
          </a:p>
          <a:p>
            <a:r>
              <a:rPr lang="zh-CN" altLang="en-US" sz="2800" dirty="0" smtClean="0">
                <a:latin typeface="Times New Roman" panose="02020603050405020304" pitchFamily="18" charset="0"/>
              </a:rPr>
              <a:t>  （</a:t>
            </a:r>
            <a:r>
              <a:rPr lang="en-US" altLang="zh-CN" sz="2800" dirty="0">
                <a:latin typeface="Times New Roman" panose="02020603050405020304" pitchFamily="18" charset="0"/>
              </a:rPr>
              <a:t>2</a:t>
            </a:r>
            <a:r>
              <a:rPr lang="zh-CN" altLang="en-US" sz="2800" dirty="0">
                <a:latin typeface="Times New Roman" panose="02020603050405020304" pitchFamily="18" charset="0"/>
              </a:rPr>
              <a:t>）</a:t>
            </a:r>
            <a:r>
              <a:rPr lang="zh-CN" altLang="en-US" sz="2800" b="1" dirty="0">
                <a:solidFill>
                  <a:srgbClr val="D60093"/>
                </a:solidFill>
                <a:latin typeface="Times New Roman" panose="02020603050405020304" pitchFamily="18" charset="0"/>
              </a:rPr>
              <a:t>心理亚</a:t>
            </a:r>
            <a:r>
              <a:rPr lang="zh-CN" altLang="en-US" sz="2800" b="1" dirty="0" smtClean="0">
                <a:solidFill>
                  <a:srgbClr val="D60093"/>
                </a:solidFill>
                <a:latin typeface="Times New Roman" panose="02020603050405020304" pitchFamily="18" charset="0"/>
              </a:rPr>
              <a:t>健康</a:t>
            </a:r>
            <a:r>
              <a:rPr lang="zh-CN" altLang="en-US" sz="2800" dirty="0" smtClean="0">
                <a:latin typeface="Times New Roman" panose="02020603050405020304" pitchFamily="18" charset="0"/>
              </a:rPr>
              <a:t>主要</a:t>
            </a:r>
            <a:r>
              <a:rPr lang="zh-CN" altLang="en-US" sz="2800" dirty="0">
                <a:latin typeface="Times New Roman" panose="02020603050405020304" pitchFamily="18" charset="0"/>
              </a:rPr>
              <a:t>表现为不明原因的脑力疲劳、情感障碍、思维紊乱、恐慌、焦虑、自卑以及神经质、冷漠、孤独、轻率，甚至产生自杀念头等</a:t>
            </a:r>
            <a:r>
              <a:rPr lang="zh-CN" altLang="en-US" sz="2800" dirty="0" smtClean="0">
                <a:latin typeface="Times New Roman" panose="02020603050405020304" pitchFamily="18" charset="0"/>
              </a:rPr>
              <a:t>；</a:t>
            </a:r>
            <a:r>
              <a:rPr lang="zh-CN" altLang="en-US" sz="2800" dirty="0" smtClean="0"/>
              <a:t> </a:t>
            </a:r>
            <a:endParaRPr lang="en-US" altLang="zh-CN" sz="2800" dirty="0" smtClean="0"/>
          </a:p>
          <a:p>
            <a:r>
              <a:rPr lang="zh-CN" altLang="en-US" sz="2800" dirty="0" smtClean="0"/>
              <a:t> （</a:t>
            </a:r>
            <a:r>
              <a:rPr lang="en-US" altLang="zh-CN" sz="2800" dirty="0" smtClean="0"/>
              <a:t>3</a:t>
            </a:r>
            <a:r>
              <a:rPr lang="zh-CN" altLang="en-US" sz="2800" dirty="0" smtClean="0"/>
              <a:t>）</a:t>
            </a:r>
            <a:r>
              <a:rPr lang="zh-CN" altLang="en-US" sz="2800" b="1" dirty="0" smtClean="0">
                <a:solidFill>
                  <a:srgbClr val="D60093"/>
                </a:solidFill>
              </a:rPr>
              <a:t>社会适应性亚健康</a:t>
            </a:r>
            <a:r>
              <a:rPr lang="zh-CN" altLang="en-US" sz="2800" dirty="0" smtClean="0"/>
              <a:t>突出表现为对工作、生活、学习等环境难以适应，对人际关系难以协调，即角色错位和不适应是社会适应性亚健康的集中表现；</a:t>
            </a:r>
          </a:p>
          <a:p>
            <a:r>
              <a:rPr lang="zh-CN" altLang="en-US" sz="2800" dirty="0" smtClean="0"/>
              <a:t>（</a:t>
            </a:r>
            <a:r>
              <a:rPr lang="en-US" altLang="zh-CN" sz="2800" dirty="0" smtClean="0"/>
              <a:t>4</a:t>
            </a:r>
            <a:r>
              <a:rPr lang="zh-CN" altLang="en-US" sz="2800" dirty="0" smtClean="0"/>
              <a:t>）</a:t>
            </a:r>
            <a:r>
              <a:rPr lang="zh-CN" altLang="en-US" sz="2800" b="1" dirty="0" smtClean="0">
                <a:solidFill>
                  <a:srgbClr val="D60093"/>
                </a:solidFill>
              </a:rPr>
              <a:t>道德方面的亚健康</a:t>
            </a:r>
            <a:r>
              <a:rPr lang="zh-CN" altLang="en-US" sz="2800" dirty="0" smtClean="0"/>
              <a:t>主要表现为世界观、人生观和价值观上存在着明显的损人害己的偏差。</a:t>
            </a:r>
            <a:endParaRPr lang="zh-CN" altLang="en-US" sz="2800" dirty="0">
              <a:latin typeface="Times New Roman" panose="02020603050405020304" pitchFamily="18" charset="0"/>
            </a:endParaRPr>
          </a:p>
          <a:p>
            <a:pPr>
              <a:spcBef>
                <a:spcPct val="50000"/>
              </a:spcBef>
            </a:pPr>
            <a:r>
              <a:rPr lang="zh-CN" altLang="en-US" sz="2800" dirty="0">
                <a:latin typeface="Times New Roman" panose="02020603050405020304" pitchFamily="18" charset="0"/>
              </a:rPr>
              <a:t>　　　　</a:t>
            </a:r>
          </a:p>
          <a:p>
            <a:pPr>
              <a:spcBef>
                <a:spcPct val="50000"/>
              </a:spcBef>
            </a:pPr>
            <a:endParaRPr lang="en-US" altLang="zh-CN" sz="280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 y="0"/>
            <a:ext cx="8610600" cy="8651875"/>
          </a:xfrm>
          <a:prstGeom prst="rect">
            <a:avLst/>
          </a:prstGeom>
          <a:noFill/>
          <a:ln w="9525">
            <a:noFill/>
            <a:miter lim="800000"/>
          </a:ln>
        </p:spPr>
        <p:txBody>
          <a:bodyPr>
            <a:spAutoFit/>
          </a:bodyPr>
          <a:lstStyle/>
          <a:p>
            <a:pPr indent="292100">
              <a:spcBef>
                <a:spcPct val="50000"/>
              </a:spcBef>
            </a:pPr>
            <a:r>
              <a:rPr lang="zh-CN" altLang="en-US" sz="4000" b="1" dirty="0">
                <a:solidFill>
                  <a:srgbClr val="FF0000"/>
                </a:solidFill>
                <a:latin typeface="Times New Roman" panose="02020603050405020304" pitchFamily="18" charset="0"/>
              </a:rPr>
              <a:t>亚健康有四大起因：</a:t>
            </a:r>
            <a:r>
              <a:rPr lang="zh-CN" altLang="en-US" sz="2400" b="1" dirty="0">
                <a:solidFill>
                  <a:schemeClr val="hlink"/>
                </a:solidFill>
                <a:latin typeface="Times New Roman" panose="02020603050405020304" pitchFamily="18" charset="0"/>
              </a:rPr>
              <a:t/>
            </a:r>
            <a:br>
              <a:rPr lang="zh-CN" altLang="en-US" sz="2400" b="1" dirty="0">
                <a:solidFill>
                  <a:schemeClr val="hlink"/>
                </a:solidFill>
                <a:latin typeface="Times New Roman" panose="02020603050405020304" pitchFamily="18" charset="0"/>
              </a:rPr>
            </a:br>
            <a:r>
              <a:rPr lang="zh-CN" altLang="en-US" sz="2400" b="1" dirty="0">
                <a:solidFill>
                  <a:schemeClr val="hlink"/>
                </a:solidFill>
                <a:latin typeface="Times New Roman" panose="02020603050405020304" pitchFamily="18" charset="0"/>
              </a:rPr>
              <a:t/>
            </a:r>
            <a:br>
              <a:rPr lang="zh-CN" altLang="en-US" sz="2400" b="1" dirty="0">
                <a:solidFill>
                  <a:schemeClr val="hlink"/>
                </a:solidFill>
                <a:latin typeface="Times New Roman" panose="02020603050405020304" pitchFamily="18" charset="0"/>
              </a:rPr>
            </a:br>
            <a:r>
              <a:rPr lang="zh-CN" altLang="en-US" sz="2400" dirty="0">
                <a:latin typeface="Times New Roman" panose="02020603050405020304" pitchFamily="18" charset="0"/>
              </a:rPr>
              <a:t>　</a:t>
            </a:r>
            <a:r>
              <a:rPr lang="zh-CN" altLang="en-US" sz="2400" dirty="0" smtClean="0">
                <a:latin typeface="Times New Roman" panose="02020603050405020304" pitchFamily="18" charset="0"/>
              </a:rPr>
              <a:t> </a:t>
            </a:r>
            <a:r>
              <a:rPr lang="zh-CN" altLang="en-US" sz="2400" dirty="0">
                <a:latin typeface="Times New Roman" panose="02020603050405020304" pitchFamily="18" charset="0"/>
              </a:rPr>
              <a:t>　</a:t>
            </a:r>
            <a:r>
              <a:rPr lang="en-US" altLang="zh-CN" sz="2800" b="1" dirty="0">
                <a:solidFill>
                  <a:srgbClr val="D60093"/>
                </a:solidFill>
                <a:latin typeface="Times New Roman" panose="02020603050405020304" pitchFamily="18" charset="0"/>
              </a:rPr>
              <a:t>1.</a:t>
            </a:r>
            <a:r>
              <a:rPr lang="zh-CN" altLang="en-US" sz="2800" b="1" dirty="0">
                <a:solidFill>
                  <a:srgbClr val="D60093"/>
                </a:solidFill>
                <a:latin typeface="Times New Roman" panose="02020603050405020304" pitchFamily="18" charset="0"/>
              </a:rPr>
              <a:t>过度紧张和压力  </a:t>
            </a:r>
            <a:r>
              <a:rPr lang="zh-CN" altLang="en-US" sz="3200" dirty="0">
                <a:latin typeface="Times New Roman" panose="02020603050405020304" pitchFamily="18" charset="0"/>
              </a:rPr>
              <a:t>研究表明长时期的紧张和压力对健康有四害：一是引发</a:t>
            </a:r>
            <a:r>
              <a:rPr lang="zh-CN" altLang="en-US" sz="3200" dirty="0" smtClean="0">
                <a:latin typeface="Times New Roman" panose="02020603050405020304" pitchFamily="18" charset="0"/>
              </a:rPr>
              <a:t>急、慢</a:t>
            </a:r>
            <a:r>
              <a:rPr lang="zh-CN" altLang="en-US" sz="3200" dirty="0">
                <a:latin typeface="Times New Roman" panose="02020603050405020304" pitchFamily="18" charset="0"/>
              </a:rPr>
              <a:t>性应</a:t>
            </a:r>
            <a:r>
              <a:rPr lang="zh-CN" altLang="en-US" sz="3200" dirty="0" smtClean="0">
                <a:latin typeface="Times New Roman" panose="02020603050405020304" pitchFamily="18" charset="0"/>
              </a:rPr>
              <a:t>激，直</a:t>
            </a:r>
            <a:r>
              <a:rPr lang="zh-CN" altLang="en-US" sz="3200" dirty="0">
                <a:latin typeface="Times New Roman" panose="02020603050405020304" pitchFamily="18" charset="0"/>
              </a:rPr>
              <a:t>接损害心血管系统和胃肠系统，造成应激性溃疡和血压升高、心率增快、加速血管硬化进程和心血管事件发生；二是引发脑应激疲劳和认知功能下降；三是破坏生物钟，影响睡眠质量；四是免疫功能下降，导致恶性肿瘤和感染机会增加。</a:t>
            </a:r>
          </a:p>
          <a:p>
            <a:pPr indent="292100">
              <a:spcBef>
                <a:spcPct val="50000"/>
              </a:spcBef>
            </a:pPr>
            <a:r>
              <a:rPr lang="zh-CN" altLang="en-US" sz="3200" b="1" dirty="0">
                <a:solidFill>
                  <a:srgbClr val="D60093"/>
                </a:solidFill>
                <a:latin typeface="Times New Roman" panose="02020603050405020304" pitchFamily="18" charset="0"/>
              </a:rPr>
              <a:t>    </a:t>
            </a:r>
            <a:r>
              <a:rPr lang="en-US" altLang="zh-CN" sz="3200" b="1" dirty="0">
                <a:solidFill>
                  <a:srgbClr val="D60093"/>
                </a:solidFill>
                <a:latin typeface="Times New Roman" panose="02020603050405020304" pitchFamily="18" charset="0"/>
              </a:rPr>
              <a:t>2.</a:t>
            </a:r>
            <a:r>
              <a:rPr lang="zh-CN" altLang="en-US" sz="3200" b="1" dirty="0">
                <a:solidFill>
                  <a:srgbClr val="D60093"/>
                </a:solidFill>
                <a:latin typeface="Times New Roman" panose="02020603050405020304" pitchFamily="18" charset="0"/>
              </a:rPr>
              <a:t>不良生活方式和习惯   </a:t>
            </a:r>
            <a:r>
              <a:rPr lang="zh-CN" altLang="en-US" sz="3200" dirty="0">
                <a:latin typeface="Times New Roman" panose="02020603050405020304" pitchFamily="18" charset="0"/>
              </a:rPr>
              <a:t>如高盐、高脂和高热量饮食，大量吸烟和饮酒及久坐不运动是造成亚健康的最常见原因。 </a:t>
            </a:r>
          </a:p>
          <a:p>
            <a:pPr indent="292100">
              <a:spcBef>
                <a:spcPct val="50000"/>
              </a:spcBef>
            </a:pPr>
            <a:r>
              <a:rPr lang="zh-CN" altLang="en-US" sz="2400" dirty="0">
                <a:latin typeface="Times New Roman" panose="02020603050405020304" pitchFamily="18" charset="0"/>
              </a:rPr>
              <a:t/>
            </a:r>
            <a:br>
              <a:rPr lang="zh-CN" altLang="en-US" sz="2400" dirty="0">
                <a:latin typeface="Times New Roman" panose="02020603050405020304" pitchFamily="18" charset="0"/>
              </a:rPr>
            </a:br>
            <a:r>
              <a:rPr lang="zh-CN" altLang="en-US" sz="2400" dirty="0">
                <a:latin typeface="Times New Roman" panose="02020603050405020304" pitchFamily="18" charset="0"/>
              </a:rPr>
              <a:t>　　　　</a:t>
            </a:r>
            <a:br>
              <a:rPr lang="zh-CN" altLang="en-US" sz="2400" dirty="0">
                <a:latin typeface="Times New Roman" panose="02020603050405020304" pitchFamily="18" charset="0"/>
              </a:rPr>
            </a:br>
            <a:r>
              <a:rPr lang="zh-CN" altLang="en-US" sz="2400" dirty="0"/>
              <a:t>      </a:t>
            </a:r>
            <a:r>
              <a:rPr lang="zh-CN" altLang="en-US" sz="2400" dirty="0">
                <a:latin typeface="Times New Roman" panose="02020603050405020304" pitchFamily="18" charset="0"/>
              </a:rPr>
              <a:t>　　</a:t>
            </a:r>
          </a:p>
          <a:p>
            <a:pPr indent="292100">
              <a:spcBef>
                <a:spcPct val="50000"/>
              </a:spcBef>
            </a:pPr>
            <a:endParaRPr lang="en-US" altLang="zh-CN" sz="240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228600" y="685800"/>
            <a:ext cx="8534400" cy="3447098"/>
          </a:xfrm>
          <a:prstGeom prst="rect">
            <a:avLst/>
          </a:prstGeom>
          <a:noFill/>
          <a:ln w="9525">
            <a:noFill/>
            <a:miter lim="800000"/>
          </a:ln>
        </p:spPr>
        <p:txBody>
          <a:bodyPr>
            <a:spAutoFit/>
          </a:bodyPr>
          <a:lstStyle/>
          <a:p>
            <a:r>
              <a:rPr lang="en-US" altLang="zh-CN" sz="4000" dirty="0">
                <a:solidFill>
                  <a:srgbClr val="D60093"/>
                </a:solidFill>
              </a:rPr>
              <a:t>   </a:t>
            </a:r>
            <a:r>
              <a:rPr lang="en-US" altLang="zh-CN" sz="3200" dirty="0" smtClean="0">
                <a:solidFill>
                  <a:srgbClr val="D60093"/>
                </a:solidFill>
              </a:rPr>
              <a:t>3</a:t>
            </a:r>
            <a:r>
              <a:rPr lang="en-US" altLang="zh-CN" sz="3200" dirty="0">
                <a:solidFill>
                  <a:srgbClr val="D60093"/>
                </a:solidFill>
              </a:rPr>
              <a:t>.</a:t>
            </a:r>
            <a:r>
              <a:rPr lang="zh-CN" altLang="en-US" sz="3200" dirty="0">
                <a:solidFill>
                  <a:srgbClr val="D60093"/>
                </a:solidFill>
              </a:rPr>
              <a:t>环境污染的不良影响 </a:t>
            </a:r>
            <a:r>
              <a:rPr lang="zh-CN" altLang="en-US" sz="3200" dirty="0" smtClean="0"/>
              <a:t>如</a:t>
            </a:r>
            <a:r>
              <a:rPr lang="zh-CN" altLang="en-US" sz="3200" dirty="0"/>
              <a:t>水源和空气污染、噪声、微波、电磁波及其它化学、物理因素污染是防不胜防的健康隐性杀手。</a:t>
            </a:r>
          </a:p>
          <a:p>
            <a:r>
              <a:rPr lang="zh-CN" altLang="en-US" sz="3200" dirty="0"/>
              <a:t>   </a:t>
            </a:r>
            <a:r>
              <a:rPr lang="zh-CN" altLang="en-US" sz="3200" dirty="0" smtClean="0"/>
              <a:t> </a:t>
            </a:r>
            <a:r>
              <a:rPr lang="en-US" altLang="zh-CN" sz="3200" dirty="0" smtClean="0">
                <a:solidFill>
                  <a:srgbClr val="D60093"/>
                </a:solidFill>
              </a:rPr>
              <a:t>4</a:t>
            </a:r>
            <a:r>
              <a:rPr lang="en-US" altLang="zh-CN" sz="3200" dirty="0">
                <a:solidFill>
                  <a:srgbClr val="D60093"/>
                </a:solidFill>
              </a:rPr>
              <a:t>.</a:t>
            </a:r>
            <a:r>
              <a:rPr lang="zh-CN" altLang="en-US" sz="3200" dirty="0">
                <a:solidFill>
                  <a:srgbClr val="D60093"/>
                </a:solidFill>
              </a:rPr>
              <a:t>不良精神 </a:t>
            </a:r>
            <a:r>
              <a:rPr lang="zh-CN" altLang="en-US" sz="3200" dirty="0" smtClean="0"/>
              <a:t>心理</a:t>
            </a:r>
            <a:r>
              <a:rPr lang="zh-CN" altLang="en-US" sz="3200" dirty="0"/>
              <a:t>因素</a:t>
            </a:r>
            <a:r>
              <a:rPr lang="zh-CN" altLang="en-US" sz="3200" dirty="0" smtClean="0"/>
              <a:t>刺激（婚恋、挂科、就业）。</a:t>
            </a:r>
            <a:r>
              <a:rPr lang="zh-CN" altLang="en-US" sz="3200" dirty="0"/>
              <a:t>这是心理亚健康和躯体亚健康的重要因子之一。</a:t>
            </a:r>
            <a:r>
              <a:rPr lang="zh-CN" altLang="en-US" dirty="0"/>
              <a:t/>
            </a:r>
            <a:br>
              <a:rPr lang="zh-CN" altLang="en-US" dirty="0"/>
            </a:br>
            <a:endParaRPr lang="zh-CN" altLang="en-US" dirty="0"/>
          </a:p>
        </p:txBody>
      </p:sp>
      <p:pic>
        <p:nvPicPr>
          <p:cNvPr id="73731" name="图片 2" descr="u=788436460,3802434248&amp;fm=21&amp;gp=0.jpg"/>
          <p:cNvPicPr>
            <a:picLocks noChangeAspect="1"/>
          </p:cNvPicPr>
          <p:nvPr/>
        </p:nvPicPr>
        <p:blipFill>
          <a:blip r:embed="rId2" cstate="print"/>
          <a:srcRect/>
          <a:stretch>
            <a:fillRect/>
          </a:stretch>
        </p:blipFill>
        <p:spPr bwMode="auto">
          <a:xfrm>
            <a:off x="714348" y="3657600"/>
            <a:ext cx="7072362" cy="2667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81000" y="762000"/>
            <a:ext cx="8534400" cy="5201424"/>
          </a:xfrm>
          <a:prstGeom prst="rect">
            <a:avLst/>
          </a:prstGeom>
          <a:noFill/>
          <a:ln w="9525">
            <a:noFill/>
            <a:miter lim="800000"/>
          </a:ln>
        </p:spPr>
        <p:txBody>
          <a:bodyPr>
            <a:spAutoFit/>
          </a:bodyPr>
          <a:lstStyle/>
          <a:p>
            <a:pPr indent="292100">
              <a:spcBef>
                <a:spcPct val="50000"/>
              </a:spcBef>
            </a:pPr>
            <a:r>
              <a:rPr lang="zh-CN" altLang="en-US" sz="4000" dirty="0">
                <a:solidFill>
                  <a:srgbClr val="FF0000"/>
                </a:solidFill>
                <a:latin typeface="Times New Roman" panose="02020603050405020304" pitchFamily="18" charset="0"/>
              </a:rPr>
              <a:t>亚健康有五大危害：</a:t>
            </a:r>
            <a:r>
              <a:rPr lang="zh-CN" altLang="en-US" sz="2400" dirty="0">
                <a:latin typeface="Times New Roman" panose="02020603050405020304" pitchFamily="18" charset="0"/>
              </a:rPr>
              <a:t/>
            </a:r>
            <a:br>
              <a:rPr lang="zh-CN" altLang="en-US" sz="2400" dirty="0">
                <a:latin typeface="Times New Roman" panose="02020603050405020304" pitchFamily="18" charset="0"/>
              </a:rPr>
            </a:br>
            <a:r>
              <a:rPr lang="zh-CN" altLang="en-US" sz="2400" dirty="0">
                <a:latin typeface="Times New Roman" panose="02020603050405020304" pitchFamily="18" charset="0"/>
              </a:rPr>
              <a:t/>
            </a:r>
            <a:br>
              <a:rPr lang="zh-CN" altLang="en-US" sz="2400" dirty="0">
                <a:latin typeface="Times New Roman" panose="02020603050405020304" pitchFamily="18" charset="0"/>
              </a:rPr>
            </a:br>
            <a:r>
              <a:rPr lang="zh-CN" altLang="en-US" sz="2400" dirty="0">
                <a:latin typeface="Times New Roman" panose="02020603050405020304" pitchFamily="18" charset="0"/>
              </a:rPr>
              <a:t>　</a:t>
            </a:r>
            <a:r>
              <a:rPr lang="zh-CN" altLang="en-US" sz="3200" dirty="0">
                <a:latin typeface="Times New Roman" panose="02020603050405020304" pitchFamily="18" charset="0"/>
              </a:rPr>
              <a:t> </a:t>
            </a:r>
            <a:r>
              <a:rPr lang="zh-CN" altLang="en-US" sz="3200" dirty="0" smtClean="0">
                <a:latin typeface="Times New Roman" panose="02020603050405020304" pitchFamily="18" charset="0"/>
              </a:rPr>
              <a:t> </a:t>
            </a:r>
            <a:r>
              <a:rPr lang="en-US" altLang="zh-CN" sz="3200" dirty="0">
                <a:latin typeface="Times New Roman" panose="02020603050405020304" pitchFamily="18" charset="0"/>
              </a:rPr>
              <a:t>1.</a:t>
            </a:r>
            <a:r>
              <a:rPr lang="zh-CN" altLang="en-US" sz="3200" dirty="0">
                <a:latin typeface="Times New Roman" panose="02020603050405020304" pitchFamily="18" charset="0"/>
              </a:rPr>
              <a:t>亚健康是大多数慢性非传染性疾病的疾病前状态，大多数恶性肿瘤、心脑血管疾病和糖尿病等均是从亚健康人群转入的。</a:t>
            </a:r>
          </a:p>
          <a:p>
            <a:pPr indent="292100">
              <a:spcBef>
                <a:spcPct val="50000"/>
              </a:spcBef>
            </a:pPr>
            <a:r>
              <a:rPr lang="zh-CN" altLang="en-US" sz="3200" dirty="0">
                <a:latin typeface="Times New Roman" panose="02020603050405020304" pitchFamily="18" charset="0"/>
              </a:rPr>
              <a:t>   </a:t>
            </a:r>
            <a:r>
              <a:rPr lang="en-US" altLang="zh-CN" sz="3200" dirty="0">
                <a:latin typeface="Times New Roman" panose="02020603050405020304" pitchFamily="18" charset="0"/>
              </a:rPr>
              <a:t>2.</a:t>
            </a:r>
            <a:r>
              <a:rPr lang="zh-CN" altLang="en-US" sz="3200" dirty="0">
                <a:latin typeface="Times New Roman" panose="02020603050405020304" pitchFamily="18" charset="0"/>
              </a:rPr>
              <a:t>亚健康状态明显影响工作效能和生活、学习质量，甚至危及特殊作业人员的生命安全，如高空作业人员和竞技体育人员等。</a:t>
            </a:r>
          </a:p>
          <a:p>
            <a:pPr indent="292100">
              <a:spcBef>
                <a:spcPct val="50000"/>
              </a:spcBef>
            </a:pPr>
            <a:r>
              <a:rPr lang="zh-CN" altLang="en-US" sz="2400" dirty="0">
                <a:latin typeface="Times New Roman" panose="02020603050405020304" pitchFamily="18" charset="0"/>
              </a:rPr>
              <a:t/>
            </a:r>
            <a:br>
              <a:rPr lang="zh-CN" altLang="en-US" sz="2400" dirty="0">
                <a:latin typeface="Times New Roman" panose="02020603050405020304" pitchFamily="18" charset="0"/>
              </a:rPr>
            </a:br>
            <a:endParaRPr lang="zh-CN" altLang="en-US" sz="240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152400" y="304800"/>
            <a:ext cx="8763000" cy="4678204"/>
          </a:xfrm>
          <a:prstGeom prst="rect">
            <a:avLst/>
          </a:prstGeom>
          <a:noFill/>
          <a:ln w="9525">
            <a:noFill/>
            <a:miter lim="800000"/>
          </a:ln>
        </p:spPr>
        <p:txBody>
          <a:bodyPr>
            <a:spAutoFit/>
          </a:bodyPr>
          <a:lstStyle/>
          <a:p>
            <a:r>
              <a:rPr lang="en-US" altLang="zh-CN" sz="4000" dirty="0"/>
              <a:t>     3.</a:t>
            </a:r>
            <a:r>
              <a:rPr lang="zh-CN" altLang="en-US" sz="4000" dirty="0"/>
              <a:t>心理亚健康极易导致精神心理疾患，甚至造成自杀和家庭伤害。</a:t>
            </a:r>
          </a:p>
          <a:p>
            <a:r>
              <a:rPr lang="zh-CN" altLang="en-US" sz="4000" dirty="0"/>
              <a:t>     </a:t>
            </a:r>
            <a:r>
              <a:rPr lang="en-US" altLang="zh-CN" sz="4000" dirty="0"/>
              <a:t>4.</a:t>
            </a:r>
            <a:r>
              <a:rPr lang="zh-CN" altLang="en-US" sz="4000" dirty="0"/>
              <a:t>多数亚健康状态与生物钟紊乱构成因果关系，直接影响睡眠质量，加重身心疲劳。</a:t>
            </a:r>
          </a:p>
          <a:p>
            <a:r>
              <a:rPr lang="zh-CN" altLang="en-US" sz="4000" dirty="0"/>
              <a:t>     </a:t>
            </a:r>
            <a:r>
              <a:rPr lang="en-US" altLang="zh-CN" sz="4000" dirty="0"/>
              <a:t>5.</a:t>
            </a:r>
            <a:r>
              <a:rPr lang="zh-CN" altLang="en-US" sz="4000" dirty="0"/>
              <a:t>严重亚健康可明显影响健</a:t>
            </a:r>
            <a:r>
              <a:rPr lang="zh-CN" altLang="en-US" sz="4000" dirty="0" smtClean="0"/>
              <a:t>康和寿</a:t>
            </a:r>
            <a:r>
              <a:rPr lang="zh-CN" altLang="en-US" sz="4000" dirty="0"/>
              <a:t>命</a:t>
            </a:r>
            <a:r>
              <a:rPr lang="zh-CN" altLang="en-US" sz="4000" dirty="0" smtClean="0"/>
              <a:t>，造成早病、早残和英年早逝。</a:t>
            </a:r>
            <a:r>
              <a:rPr lang="zh-CN" altLang="en-US" dirty="0"/>
              <a:t/>
            </a:r>
            <a:br>
              <a:rPr lang="zh-CN" altLang="en-US" dirty="0"/>
            </a:br>
            <a:endParaRPr lang="zh-CN" altLang="en-US" dirty="0"/>
          </a:p>
        </p:txBody>
      </p:sp>
      <p:pic>
        <p:nvPicPr>
          <p:cNvPr id="75779" name="图片 2" descr="u=655800278,2487009451&amp;fm=21&amp;gp=0.jpg"/>
          <p:cNvPicPr>
            <a:picLocks noChangeAspect="1"/>
          </p:cNvPicPr>
          <p:nvPr/>
        </p:nvPicPr>
        <p:blipFill>
          <a:blip r:embed="rId2" cstate="print"/>
          <a:srcRect/>
          <a:stretch>
            <a:fillRect/>
          </a:stretch>
        </p:blipFill>
        <p:spPr bwMode="auto">
          <a:xfrm>
            <a:off x="2209800" y="4572000"/>
            <a:ext cx="4800600" cy="19431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8600" y="304800"/>
            <a:ext cx="8915400" cy="4842095"/>
          </a:xfrm>
          <a:prstGeom prst="rect">
            <a:avLst/>
          </a:prstGeom>
          <a:noFill/>
          <a:ln w="9525">
            <a:noFill/>
            <a:miter lim="800000"/>
          </a:ln>
        </p:spPr>
        <p:txBody>
          <a:bodyPr>
            <a:spAutoFit/>
          </a:bodyPr>
          <a:lstStyle/>
          <a:p>
            <a:pPr>
              <a:lnSpc>
                <a:spcPct val="110000"/>
              </a:lnSpc>
              <a:spcBef>
                <a:spcPct val="50000"/>
              </a:spcBef>
            </a:pPr>
            <a:r>
              <a:rPr lang="zh-CN" altLang="en-US" sz="3200" dirty="0" smtClean="0">
                <a:solidFill>
                  <a:srgbClr val="FF0000"/>
                </a:solidFill>
                <a:latin typeface="Times New Roman" panose="02020603050405020304" pitchFamily="18" charset="0"/>
              </a:rPr>
              <a:t>预</a:t>
            </a:r>
            <a:r>
              <a:rPr lang="zh-CN" altLang="en-US" sz="3200" dirty="0">
                <a:solidFill>
                  <a:srgbClr val="FF0000"/>
                </a:solidFill>
                <a:latin typeface="Times New Roman" panose="02020603050405020304" pitchFamily="18" charset="0"/>
              </a:rPr>
              <a:t>防亚健康的</a:t>
            </a:r>
            <a:r>
              <a:rPr lang="zh-CN" altLang="en-US" sz="3200" dirty="0">
                <a:solidFill>
                  <a:srgbClr val="FF0000"/>
                </a:solidFill>
              </a:rPr>
              <a:t>“</a:t>
            </a:r>
            <a:r>
              <a:rPr lang="zh-CN" altLang="en-US" sz="3200" dirty="0">
                <a:solidFill>
                  <a:srgbClr val="FF0000"/>
                </a:solidFill>
                <a:latin typeface="Times New Roman" panose="02020603050405020304" pitchFamily="18" charset="0"/>
              </a:rPr>
              <a:t>十字方针</a:t>
            </a:r>
            <a:r>
              <a:rPr lang="zh-CN" altLang="en-US" sz="3200" dirty="0">
                <a:solidFill>
                  <a:srgbClr val="FF0000"/>
                </a:solidFill>
              </a:rPr>
              <a:t>”</a:t>
            </a:r>
            <a:r>
              <a:rPr lang="zh-CN" altLang="en-US" sz="3200" dirty="0">
                <a:solidFill>
                  <a:srgbClr val="FF0000"/>
                </a:solidFill>
                <a:latin typeface="Times New Roman" panose="02020603050405020304" pitchFamily="18" charset="0"/>
              </a:rPr>
              <a:t>：</a:t>
            </a:r>
            <a:r>
              <a:rPr lang="zh-CN" altLang="en-US" sz="3200" dirty="0">
                <a:latin typeface="Times New Roman" panose="02020603050405020304" pitchFamily="18" charset="0"/>
              </a:rPr>
              <a:t/>
            </a:r>
            <a:br>
              <a:rPr lang="zh-CN" altLang="en-US" sz="3200" dirty="0">
                <a:latin typeface="Times New Roman" panose="02020603050405020304" pitchFamily="18" charset="0"/>
              </a:rPr>
            </a:br>
            <a:r>
              <a:rPr lang="en-US" altLang="zh-CN" sz="2800" dirty="0">
                <a:latin typeface="Times New Roman" panose="02020603050405020304" pitchFamily="18" charset="0"/>
              </a:rPr>
              <a:t>1.</a:t>
            </a:r>
            <a:r>
              <a:rPr lang="en-US" altLang="zh-CN" sz="2800" dirty="0"/>
              <a:t>“</a:t>
            </a:r>
            <a:r>
              <a:rPr lang="zh-CN" altLang="en-US" sz="2800" dirty="0">
                <a:latin typeface="Times New Roman" panose="02020603050405020304" pitchFamily="18" charset="0"/>
              </a:rPr>
              <a:t>平心</a:t>
            </a:r>
            <a:r>
              <a:rPr lang="zh-CN" altLang="en-US" sz="2800" dirty="0"/>
              <a:t>”</a:t>
            </a:r>
            <a:r>
              <a:rPr lang="zh-CN" altLang="en-US" sz="2800" dirty="0">
                <a:latin typeface="Times New Roman" panose="02020603050405020304" pitchFamily="18" charset="0"/>
              </a:rPr>
              <a:t>，即平衡心理、平静心态、平稳情绪；</a:t>
            </a:r>
          </a:p>
          <a:p>
            <a:pPr>
              <a:lnSpc>
                <a:spcPct val="110000"/>
              </a:lnSpc>
              <a:spcBef>
                <a:spcPct val="50000"/>
              </a:spcBef>
            </a:pPr>
            <a:r>
              <a:rPr lang="en-US" altLang="zh-CN" sz="2800" dirty="0">
                <a:latin typeface="Times New Roman" panose="02020603050405020304" pitchFamily="18" charset="0"/>
              </a:rPr>
              <a:t>2.</a:t>
            </a:r>
            <a:r>
              <a:rPr lang="en-US" altLang="zh-CN" sz="2800" dirty="0"/>
              <a:t>“</a:t>
            </a:r>
            <a:r>
              <a:rPr lang="zh-CN" altLang="en-US" sz="2800" dirty="0">
                <a:latin typeface="Times New Roman" panose="02020603050405020304" pitchFamily="18" charset="0"/>
              </a:rPr>
              <a:t>减压</a:t>
            </a:r>
            <a:r>
              <a:rPr lang="zh-CN" altLang="en-US" sz="2800" dirty="0"/>
              <a:t>”</a:t>
            </a:r>
            <a:r>
              <a:rPr lang="zh-CN" altLang="en-US" sz="2800" dirty="0">
                <a:latin typeface="Times New Roman" panose="02020603050405020304" pitchFamily="18" charset="0"/>
              </a:rPr>
              <a:t>，即适时缓解过度紧张和压力；</a:t>
            </a:r>
          </a:p>
          <a:p>
            <a:pPr>
              <a:lnSpc>
                <a:spcPct val="110000"/>
              </a:lnSpc>
              <a:spcBef>
                <a:spcPct val="50000"/>
              </a:spcBef>
            </a:pPr>
            <a:r>
              <a:rPr lang="en-US" altLang="zh-CN" sz="2800" dirty="0">
                <a:latin typeface="Times New Roman" panose="02020603050405020304" pitchFamily="18" charset="0"/>
              </a:rPr>
              <a:t>3.</a:t>
            </a:r>
            <a:r>
              <a:rPr lang="en-US" altLang="zh-CN" sz="2800" dirty="0"/>
              <a:t>“</a:t>
            </a:r>
            <a:r>
              <a:rPr lang="zh-CN" altLang="en-US" sz="2800" dirty="0">
                <a:latin typeface="Times New Roman" panose="02020603050405020304" pitchFamily="18" charset="0"/>
              </a:rPr>
              <a:t>顺钟</a:t>
            </a:r>
            <a:r>
              <a:rPr lang="zh-CN" altLang="en-US" sz="2800" dirty="0"/>
              <a:t>”</a:t>
            </a:r>
            <a:r>
              <a:rPr lang="zh-CN" altLang="en-US" sz="2800" dirty="0">
                <a:latin typeface="Times New Roman" panose="02020603050405020304" pitchFamily="18" charset="0"/>
              </a:rPr>
              <a:t>，即顺应好生物钟，调整好休息和睡眠；</a:t>
            </a:r>
          </a:p>
          <a:p>
            <a:pPr>
              <a:lnSpc>
                <a:spcPct val="110000"/>
              </a:lnSpc>
              <a:spcBef>
                <a:spcPct val="50000"/>
              </a:spcBef>
            </a:pPr>
            <a:r>
              <a:rPr lang="en-US" altLang="zh-CN" sz="2800" dirty="0">
                <a:latin typeface="Times New Roman" panose="02020603050405020304" pitchFamily="18" charset="0"/>
              </a:rPr>
              <a:t>4.</a:t>
            </a:r>
            <a:r>
              <a:rPr lang="en-US" altLang="zh-CN" sz="2800" dirty="0"/>
              <a:t>“</a:t>
            </a:r>
            <a:r>
              <a:rPr lang="zh-CN" altLang="en-US" sz="2800" dirty="0">
                <a:latin typeface="Times New Roman" panose="02020603050405020304" pitchFamily="18" charset="0"/>
              </a:rPr>
              <a:t>增免</a:t>
            </a:r>
            <a:r>
              <a:rPr lang="zh-CN" altLang="en-US" sz="2800" dirty="0"/>
              <a:t>”</a:t>
            </a:r>
            <a:r>
              <a:rPr lang="zh-CN" altLang="en-US" sz="2800" dirty="0">
                <a:latin typeface="Times New Roman" panose="02020603050405020304" pitchFamily="18" charset="0"/>
              </a:rPr>
              <a:t>，通过有氧代谢运动等增强自身免疫力；</a:t>
            </a:r>
          </a:p>
          <a:p>
            <a:pPr>
              <a:lnSpc>
                <a:spcPct val="110000"/>
              </a:lnSpc>
              <a:spcBef>
                <a:spcPct val="50000"/>
              </a:spcBef>
            </a:pPr>
            <a:r>
              <a:rPr lang="en-US" altLang="zh-CN" sz="2800" dirty="0">
                <a:latin typeface="Times New Roman" panose="02020603050405020304" pitchFamily="18" charset="0"/>
              </a:rPr>
              <a:t>5.</a:t>
            </a:r>
            <a:r>
              <a:rPr lang="en-US" altLang="zh-CN" sz="2800" dirty="0"/>
              <a:t>“</a:t>
            </a:r>
            <a:r>
              <a:rPr lang="zh-CN" altLang="en-US" sz="2800" dirty="0">
                <a:latin typeface="Times New Roman" panose="02020603050405020304" pitchFamily="18" charset="0"/>
              </a:rPr>
              <a:t>改良</a:t>
            </a:r>
            <a:r>
              <a:rPr lang="zh-CN" altLang="en-US" sz="2800" dirty="0"/>
              <a:t>”</a:t>
            </a:r>
            <a:r>
              <a:rPr lang="zh-CN" altLang="en-US" sz="2800" dirty="0">
                <a:latin typeface="Times New Roman" panose="02020603050405020304" pitchFamily="18" charset="0"/>
              </a:rPr>
              <a:t>，即通过改变不良生活方式和习惯，从源 </a:t>
            </a:r>
            <a:r>
              <a:rPr lang="zh-CN" altLang="en-US" sz="2800" dirty="0" smtClean="0">
                <a:latin typeface="Times New Roman" panose="02020603050405020304" pitchFamily="18" charset="0"/>
              </a:rPr>
              <a:t>头</a:t>
            </a:r>
            <a:r>
              <a:rPr lang="zh-CN" altLang="en-US" sz="2800" dirty="0">
                <a:latin typeface="Times New Roman" panose="02020603050405020304" pitchFamily="18" charset="0"/>
              </a:rPr>
              <a:t>上堵住亚健康状态发生。</a:t>
            </a:r>
            <a:r>
              <a:rPr lang="zh-CN" altLang="en-US" sz="3200" dirty="0">
                <a:latin typeface="Times New Roman" panose="02020603050405020304" pitchFamily="18" charset="0"/>
              </a:rPr>
              <a:t/>
            </a:r>
            <a:br>
              <a:rPr lang="zh-CN" altLang="en-US" sz="3200" dirty="0">
                <a:latin typeface="Times New Roman" panose="02020603050405020304" pitchFamily="18" charset="0"/>
              </a:rPr>
            </a:br>
            <a:endParaRPr lang="zh-CN" altLang="en-US" sz="320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609600" y="381000"/>
            <a:ext cx="7162800" cy="3970318"/>
          </a:xfrm>
          <a:prstGeom prst="rect">
            <a:avLst/>
          </a:prstGeom>
          <a:noFill/>
          <a:ln w="9525">
            <a:noFill/>
            <a:miter lim="800000"/>
          </a:ln>
        </p:spPr>
        <p:txBody>
          <a:bodyPr>
            <a:spAutoFit/>
          </a:bodyPr>
          <a:lstStyle/>
          <a:p>
            <a:pPr algn="just">
              <a:spcBef>
                <a:spcPct val="50000"/>
              </a:spcBef>
            </a:pPr>
            <a:r>
              <a:rPr lang="en-US" altLang="zh-CN" dirty="0">
                <a:latin typeface="Times New Roman" panose="02020603050405020304" pitchFamily="18" charset="0"/>
              </a:rPr>
              <a:t>       </a:t>
            </a:r>
            <a:r>
              <a:rPr lang="en-US" altLang="zh-CN" sz="3600" dirty="0">
                <a:latin typeface="Times New Roman" panose="02020603050405020304" pitchFamily="18" charset="0"/>
              </a:rPr>
              <a:t> </a:t>
            </a:r>
            <a:r>
              <a:rPr lang="zh-CN" altLang="en-US" sz="3600" dirty="0">
                <a:latin typeface="Times New Roman" panose="02020603050405020304" pitchFamily="18" charset="0"/>
              </a:rPr>
              <a:t>有健康才有和谐，有健康才有小康，有</a:t>
            </a:r>
            <a:r>
              <a:rPr lang="zh-CN" altLang="en-US" sz="3600" dirty="0">
                <a:latin typeface="宋体" panose="02010600030101010101" pitchFamily="2" charset="-122"/>
              </a:rPr>
              <a:t>健康才</a:t>
            </a:r>
            <a:r>
              <a:rPr lang="zh-CN" altLang="en-US" sz="3600" dirty="0" smtClean="0">
                <a:latin typeface="宋体" panose="02010600030101010101" pitchFamily="2" charset="-122"/>
              </a:rPr>
              <a:t>有未来。</a:t>
            </a:r>
            <a:r>
              <a:rPr lang="zh-CN" altLang="en-US" sz="3600" dirty="0" smtClean="0">
                <a:latin typeface="Times New Roman" panose="02020603050405020304" pitchFamily="18" charset="0"/>
              </a:rPr>
              <a:t>健</a:t>
            </a:r>
            <a:r>
              <a:rPr lang="zh-CN" altLang="en-US" sz="3600" dirty="0">
                <a:latin typeface="Times New Roman" panose="02020603050405020304" pitchFamily="18" charset="0"/>
              </a:rPr>
              <a:t>康对于每个人来说，都是一笔无以伦比的宝贵资产，它返还给人们的将是幸福、欢乐、前途和财富。健康不代表一</a:t>
            </a:r>
            <a:r>
              <a:rPr lang="zh-CN" altLang="en-US" sz="3600" dirty="0" smtClean="0">
                <a:latin typeface="Times New Roman" panose="02020603050405020304" pitchFamily="18" charset="0"/>
              </a:rPr>
              <a:t>切。但</a:t>
            </a:r>
            <a:r>
              <a:rPr lang="zh-CN" altLang="en-US" sz="3600" dirty="0">
                <a:latin typeface="Times New Roman" panose="02020603050405020304" pitchFamily="18" charset="0"/>
              </a:rPr>
              <a:t>是，</a:t>
            </a:r>
            <a:r>
              <a:rPr lang="zh-CN" altLang="en-US" sz="3600" dirty="0">
                <a:solidFill>
                  <a:srgbClr val="FF0000"/>
                </a:solidFill>
                <a:latin typeface="Times New Roman" panose="02020603050405020304" pitchFamily="18" charset="0"/>
              </a:rPr>
              <a:t>没有健康就没有</a:t>
            </a:r>
            <a:r>
              <a:rPr lang="zh-CN" altLang="en-US" sz="3600" dirty="0" smtClean="0">
                <a:solidFill>
                  <a:srgbClr val="FF0000"/>
                </a:solidFill>
                <a:latin typeface="Times New Roman" panose="02020603050405020304" pitchFamily="18" charset="0"/>
              </a:rPr>
              <a:t>一切、就</a:t>
            </a:r>
            <a:r>
              <a:rPr lang="zh-CN" altLang="en-US" sz="3600" dirty="0">
                <a:solidFill>
                  <a:srgbClr val="FF0000"/>
                </a:solidFill>
                <a:latin typeface="Times New Roman" panose="02020603050405020304" pitchFamily="18" charset="0"/>
              </a:rPr>
              <a:t>没有将来。</a:t>
            </a:r>
          </a:p>
        </p:txBody>
      </p:sp>
      <p:pic>
        <p:nvPicPr>
          <p:cNvPr id="80899" name="图片 2" descr="u=2091266738,2814806289&amp;fm=21&amp;gp=0.jpg"/>
          <p:cNvPicPr>
            <a:picLocks noChangeAspect="1"/>
          </p:cNvPicPr>
          <p:nvPr/>
        </p:nvPicPr>
        <p:blipFill>
          <a:blip r:embed="rId2" cstate="print"/>
          <a:srcRect/>
          <a:stretch>
            <a:fillRect/>
          </a:stretch>
        </p:blipFill>
        <p:spPr bwMode="auto">
          <a:xfrm>
            <a:off x="1981200" y="4343400"/>
            <a:ext cx="4800600" cy="209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152400"/>
            <a:ext cx="8229600" cy="1143000"/>
          </a:xfrm>
        </p:spPr>
        <p:txBody>
          <a:bodyPr>
            <a:normAutofit/>
          </a:bodyPr>
          <a:lstStyle/>
          <a:p>
            <a:pPr eaLnBrk="1" hangingPunct="1"/>
            <a:r>
              <a:rPr lang="zh-CN" altLang="en-US" sz="4000" dirty="0" smtClean="0">
                <a:solidFill>
                  <a:srgbClr val="FF0000"/>
                </a:solidFill>
                <a:latin typeface="隶书" pitchFamily="49" charset="-122"/>
              </a:rPr>
              <a:t>  心理与社会适应健康的要求</a:t>
            </a:r>
          </a:p>
        </p:txBody>
      </p:sp>
      <p:sp>
        <p:nvSpPr>
          <p:cNvPr id="81923" name="Rectangle 3"/>
          <p:cNvSpPr>
            <a:spLocks noGrp="1" noChangeArrowheads="1"/>
          </p:cNvSpPr>
          <p:nvPr>
            <p:ph sz="quarter" idx="1"/>
          </p:nvPr>
        </p:nvSpPr>
        <p:spPr>
          <a:xfrm>
            <a:off x="533400" y="1143000"/>
            <a:ext cx="8229600" cy="4876800"/>
          </a:xfrm>
          <a:gradFill rotWithShape="0">
            <a:gsLst>
              <a:gs pos="0">
                <a:srgbClr val="F3C2E7"/>
              </a:gs>
              <a:gs pos="100000">
                <a:srgbClr val="CC0099"/>
              </a:gs>
            </a:gsLst>
            <a:lin ang="2700000" scaled="1"/>
          </a:gradFill>
          <a:ln w="38100" cmpd="dbl">
            <a:solidFill>
              <a:srgbClr val="FF99FF"/>
            </a:solidFill>
          </a:ln>
        </p:spPr>
        <p:txBody>
          <a:bodyPr>
            <a:normAutofit fontScale="25000" lnSpcReduction="20000"/>
          </a:bodyPr>
          <a:lstStyle/>
          <a:p>
            <a:pPr algn="just" eaLnBrk="1" hangingPunct="1">
              <a:lnSpc>
                <a:spcPct val="135000"/>
              </a:lnSpc>
              <a:buFontTx/>
              <a:buNone/>
            </a:pPr>
            <a:r>
              <a:rPr lang="en-US" altLang="zh-CN" sz="3600" dirty="0" smtClean="0">
                <a:solidFill>
                  <a:srgbClr val="FFFF00"/>
                </a:solidFill>
                <a:cs typeface="Arial" panose="020B0604020202020204" pitchFamily="34" charset="0"/>
              </a:rPr>
              <a:t>    </a:t>
            </a:r>
            <a:r>
              <a:rPr lang="en-US" altLang="zh-CN" sz="9600" b="1" cap="small" dirty="0" smtClean="0">
                <a:solidFill>
                  <a:srgbClr val="FFFF00"/>
                </a:solidFill>
                <a:latin typeface="隶书" pitchFamily="49" charset="-122"/>
                <a:ea typeface="+mj-ea"/>
                <a:cs typeface="+mj-cs"/>
              </a:rPr>
              <a:t>1.</a:t>
            </a:r>
            <a:r>
              <a:rPr lang="zh-CN" altLang="en-US" sz="9600" b="1" cap="small" dirty="0" smtClean="0">
                <a:solidFill>
                  <a:srgbClr val="FFFF00"/>
                </a:solidFill>
                <a:latin typeface="隶书" pitchFamily="49" charset="-122"/>
                <a:ea typeface="+mj-ea"/>
                <a:cs typeface="+mj-cs"/>
              </a:rPr>
              <a:t>说话要谨慎，多想少说。说话要令人高兴，循循善诱，“怎么说”比“说什么”更重要。</a:t>
            </a:r>
          </a:p>
          <a:p>
            <a:pPr algn="just" eaLnBrk="1" hangingPunct="1">
              <a:lnSpc>
                <a:spcPct val="135000"/>
              </a:lnSpc>
              <a:buFontTx/>
              <a:buNone/>
            </a:pPr>
            <a:r>
              <a:rPr lang="en-US" altLang="zh-CN" sz="9600" b="1" cap="small" dirty="0" smtClean="0">
                <a:solidFill>
                  <a:srgbClr val="FFFF00"/>
                </a:solidFill>
                <a:latin typeface="隶书" pitchFamily="49" charset="-122"/>
                <a:ea typeface="+mj-ea"/>
                <a:cs typeface="+mj-cs"/>
              </a:rPr>
              <a:t>  2.</a:t>
            </a:r>
            <a:r>
              <a:rPr lang="zh-CN" altLang="en-US" sz="9600" b="1" cap="small" dirty="0" smtClean="0">
                <a:solidFill>
                  <a:srgbClr val="FFFF00"/>
                </a:solidFill>
                <a:latin typeface="隶书" pitchFamily="49" charset="-122"/>
                <a:ea typeface="+mj-ea"/>
                <a:cs typeface="+mj-cs"/>
              </a:rPr>
              <a:t>不轻易许诺，答应了的事就一定要做。</a:t>
            </a:r>
          </a:p>
          <a:p>
            <a:r>
              <a:rPr lang="en-US" altLang="zh-CN" sz="9600" b="1" cap="small" dirty="0" smtClean="0">
                <a:solidFill>
                  <a:srgbClr val="FFFF00"/>
                </a:solidFill>
                <a:latin typeface="隶书" pitchFamily="49" charset="-122"/>
                <a:ea typeface="+mj-ea"/>
                <a:cs typeface="+mj-cs"/>
              </a:rPr>
              <a:t>3.</a:t>
            </a:r>
            <a:r>
              <a:rPr lang="zh-CN" altLang="en-US" sz="9600" b="1" cap="small" dirty="0" smtClean="0">
                <a:solidFill>
                  <a:srgbClr val="FFFF00"/>
                </a:solidFill>
                <a:latin typeface="隶书" pitchFamily="49" charset="-122"/>
                <a:ea typeface="+mj-ea"/>
                <a:cs typeface="+mj-cs"/>
              </a:rPr>
              <a:t>切勿错过赞扬他人的机会。无论是谁做的工作，只要出色，就不要吝惜赞扬</a:t>
            </a:r>
            <a:r>
              <a:rPr lang="en-US" altLang="zh-CN" sz="9600" b="1" cap="small" dirty="0" smtClean="0">
                <a:solidFill>
                  <a:srgbClr val="FFFF00"/>
                </a:solidFill>
                <a:latin typeface="隶书" pitchFamily="49" charset="-122"/>
                <a:ea typeface="+mj-ea"/>
                <a:cs typeface="+mj-cs"/>
              </a:rPr>
              <a:t>.</a:t>
            </a:r>
          </a:p>
          <a:p>
            <a:r>
              <a:rPr lang="en-US" altLang="zh-CN" sz="9600" b="1" cap="small" dirty="0" smtClean="0">
                <a:solidFill>
                  <a:srgbClr val="FFFF00"/>
                </a:solidFill>
                <a:latin typeface="隶书" pitchFamily="49" charset="-122"/>
                <a:ea typeface="+mj-ea"/>
                <a:cs typeface="+mj-cs"/>
              </a:rPr>
              <a:t>4.</a:t>
            </a:r>
            <a:r>
              <a:rPr lang="zh-CN" altLang="en-US" sz="9600" b="1" cap="small" dirty="0" smtClean="0">
                <a:solidFill>
                  <a:srgbClr val="FFFF00"/>
                </a:solidFill>
                <a:latin typeface="隶书" pitchFamily="49" charset="-122"/>
                <a:ea typeface="+mj-ea"/>
                <a:cs typeface="+mj-cs"/>
              </a:rPr>
              <a:t>给人以真诚的关注，让每个遇到你的人都感到他（她）是重要的。</a:t>
            </a:r>
          </a:p>
          <a:p>
            <a:r>
              <a:rPr lang="en-US" altLang="zh-CN" sz="9600" b="1" cap="small" dirty="0" smtClean="0">
                <a:solidFill>
                  <a:srgbClr val="FFFF00"/>
                </a:solidFill>
                <a:latin typeface="隶书" pitchFamily="49" charset="-122"/>
                <a:ea typeface="+mj-ea"/>
                <a:cs typeface="+mj-cs"/>
              </a:rPr>
              <a:t>5.</a:t>
            </a:r>
            <a:r>
              <a:rPr lang="zh-CN" altLang="en-US" sz="9600" b="1" cap="small" dirty="0" smtClean="0">
                <a:solidFill>
                  <a:srgbClr val="FFFF00"/>
                </a:solidFill>
                <a:latin typeface="隶书" pitchFamily="49" charset="-122"/>
                <a:ea typeface="+mj-ea"/>
                <a:cs typeface="+mj-cs"/>
              </a:rPr>
              <a:t>精神饱满，嘴角上翘。将痛苦、忧愁与失望藏于微笑后面</a:t>
            </a:r>
            <a:r>
              <a:rPr lang="en-US" altLang="zh-CN" sz="9600" b="1" cap="small" dirty="0" smtClean="0">
                <a:solidFill>
                  <a:srgbClr val="FFFF00"/>
                </a:solidFill>
                <a:latin typeface="隶书" pitchFamily="49" charset="-122"/>
                <a:ea typeface="+mj-ea"/>
                <a:cs typeface="+mj-cs"/>
              </a:rPr>
              <a:t>.</a:t>
            </a:r>
          </a:p>
          <a:p>
            <a:r>
              <a:rPr lang="en-US" altLang="zh-CN" sz="9600" b="1" cap="small" dirty="0" smtClean="0">
                <a:solidFill>
                  <a:srgbClr val="FFFF00"/>
                </a:solidFill>
                <a:latin typeface="隶书" pitchFamily="49" charset="-122"/>
                <a:ea typeface="+mj-ea"/>
                <a:cs typeface="+mj-cs"/>
              </a:rPr>
              <a:t>6.</a:t>
            </a:r>
            <a:r>
              <a:rPr lang="zh-CN" altLang="en-US" sz="9600" b="1" cap="small" dirty="0" smtClean="0">
                <a:solidFill>
                  <a:srgbClr val="FFFF00"/>
                </a:solidFill>
                <a:latin typeface="隶书" pitchFamily="49" charset="-122"/>
                <a:ea typeface="+mj-ea"/>
                <a:cs typeface="+mj-cs"/>
              </a:rPr>
              <a:t>对有争议的事不存偏见。讨论而不争吵，意见不同归不同，朋友还是朋友</a:t>
            </a:r>
            <a:r>
              <a:rPr lang="en-US" altLang="zh-CN" sz="9600" b="1" cap="small" dirty="0" smtClean="0">
                <a:solidFill>
                  <a:srgbClr val="FFFF00"/>
                </a:solidFill>
                <a:latin typeface="隶书" pitchFamily="49" charset="-122"/>
                <a:ea typeface="+mj-ea"/>
                <a:cs typeface="+mj-cs"/>
              </a:rPr>
              <a:t>.</a:t>
            </a:r>
          </a:p>
          <a:p>
            <a:r>
              <a:rPr lang="en-US" altLang="zh-CN" sz="9600" b="1" cap="small" dirty="0" smtClean="0">
                <a:solidFill>
                  <a:srgbClr val="FFFF00"/>
                </a:solidFill>
                <a:latin typeface="隶书" pitchFamily="49" charset="-122"/>
                <a:ea typeface="+mj-ea"/>
                <a:cs typeface="+mj-cs"/>
              </a:rPr>
              <a:t>7.</a:t>
            </a:r>
            <a:r>
              <a:rPr lang="zh-CN" altLang="en-US" sz="9600" b="1" cap="small" dirty="0" smtClean="0">
                <a:solidFill>
                  <a:srgbClr val="FFFF00"/>
                </a:solidFill>
                <a:latin typeface="隶书" pitchFamily="49" charset="-122"/>
                <a:ea typeface="+mj-ea"/>
                <a:cs typeface="+mj-cs"/>
              </a:rPr>
              <a:t>不听不传小道消息。订一条规矩，不背后说人，除非说好话。</a:t>
            </a:r>
          </a:p>
          <a:p>
            <a:pPr algn="just" eaLnBrk="1" hangingPunct="1">
              <a:lnSpc>
                <a:spcPct val="135000"/>
              </a:lnSpc>
              <a:buFontTx/>
              <a:buNone/>
            </a:pPr>
            <a:endParaRPr lang="en-US" altLang="zh-CN" sz="9600" dirty="0" smtClean="0">
              <a:latin typeface="宋体" panose="02010600030101010101" pitchFamily="2" charset="-122"/>
            </a:endParaRPr>
          </a:p>
        </p:txBody>
      </p:sp>
    </p:spTree>
  </p:cSld>
  <p:clrMapOvr>
    <a:masterClrMapping/>
  </p:clrMapOvr>
  <p:transition spd="med">
    <p:wipe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800" dirty="0" smtClean="0">
                <a:solidFill>
                  <a:srgbClr val="FF0000"/>
                </a:solidFill>
              </a:rPr>
              <a:t>六、大学生健康教育要求：</a:t>
            </a:r>
            <a:endParaRPr lang="zh-CN" altLang="en-US" sz="4800" dirty="0">
              <a:solidFill>
                <a:srgbClr val="FF0000"/>
              </a:solidFill>
            </a:endParaRPr>
          </a:p>
        </p:txBody>
      </p:sp>
      <p:sp>
        <p:nvSpPr>
          <p:cNvPr id="3" name="内容占位符 2"/>
          <p:cNvSpPr>
            <a:spLocks noGrp="1"/>
          </p:cNvSpPr>
          <p:nvPr>
            <p:ph sz="quarter" idx="1"/>
          </p:nvPr>
        </p:nvSpPr>
        <p:spPr/>
        <p:txBody>
          <a:bodyPr/>
          <a:lstStyle/>
          <a:p>
            <a:pPr>
              <a:buNone/>
            </a:pPr>
            <a:r>
              <a:rPr lang="en-US" altLang="zh-CN" dirty="0" smtClean="0"/>
              <a:t>     1</a:t>
            </a:r>
            <a:r>
              <a:rPr lang="en-US" altLang="zh-CN" sz="3600" dirty="0" smtClean="0"/>
              <a:t>.</a:t>
            </a:r>
            <a:r>
              <a:rPr lang="zh-CN" altLang="en-US" sz="3600" dirty="0" smtClean="0"/>
              <a:t>卫生保健方面的医学知识</a:t>
            </a:r>
            <a:endParaRPr lang="en-US" altLang="zh-CN" sz="3600" dirty="0" smtClean="0"/>
          </a:p>
          <a:p>
            <a:pPr>
              <a:buNone/>
            </a:pPr>
            <a:r>
              <a:rPr lang="en-US" altLang="zh-CN" sz="3600" dirty="0" smtClean="0"/>
              <a:t>   2.</a:t>
            </a:r>
            <a:r>
              <a:rPr lang="zh-CN" altLang="en-US" sz="3600" dirty="0" smtClean="0"/>
              <a:t>心理健康方面的心理学知识</a:t>
            </a:r>
            <a:endParaRPr lang="en-US" altLang="zh-CN" sz="3600" dirty="0" smtClean="0"/>
          </a:p>
          <a:p>
            <a:pPr>
              <a:buNone/>
            </a:pPr>
            <a:r>
              <a:rPr lang="en-US" altLang="zh-CN" sz="3600" dirty="0" smtClean="0"/>
              <a:t>   3.</a:t>
            </a:r>
            <a:r>
              <a:rPr lang="zh-CN" altLang="en-US" sz="3600" dirty="0" smtClean="0"/>
              <a:t>生殖健康、性道德、性传播疾病与</a:t>
            </a:r>
            <a:r>
              <a:rPr lang="en-US" altLang="zh-CN" sz="3600" dirty="0" smtClean="0"/>
              <a:t>AIDS</a:t>
            </a:r>
            <a:r>
              <a:rPr lang="zh-CN" altLang="en-US" sz="3600" dirty="0" smtClean="0"/>
              <a:t>防治知识</a:t>
            </a:r>
            <a:endParaRPr lang="zh-CN" altLang="en-US" sz="3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sz="quarter" idx="1"/>
          </p:nvPr>
        </p:nvSpPr>
        <p:spPr/>
        <p:txBody>
          <a:bodyPr/>
          <a:lstStyle/>
          <a:p>
            <a:endParaRPr lang="en-US" altLang="zh-CN" dirty="0" smtClean="0"/>
          </a:p>
          <a:p>
            <a:endParaRPr lang="en-US" altLang="zh-CN" dirty="0" smtClean="0"/>
          </a:p>
          <a:p>
            <a:pPr>
              <a:buNone/>
            </a:pPr>
            <a:r>
              <a:rPr lang="en-US" altLang="zh-CN" dirty="0" smtClean="0"/>
              <a:t>         </a:t>
            </a:r>
            <a:r>
              <a:rPr lang="zh-CN" altLang="en-US" dirty="0" smtClean="0"/>
              <a:t>                  </a:t>
            </a:r>
            <a:r>
              <a:rPr lang="zh-CN" altLang="en-US" sz="4800" dirty="0" smtClean="0"/>
              <a:t>第二节 </a:t>
            </a:r>
            <a:endParaRPr lang="en-US" altLang="zh-CN" sz="4800" dirty="0" smtClean="0"/>
          </a:p>
          <a:p>
            <a:pPr>
              <a:buNone/>
            </a:pPr>
            <a:r>
              <a:rPr lang="zh-CN" altLang="en-US" sz="4800" dirty="0" smtClean="0"/>
              <a:t> 大学生健康教育的必要性</a:t>
            </a:r>
            <a:endParaRPr lang="zh-CN" altLang="en-US" sz="4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346050"/>
          </a:xfrm>
        </p:spPr>
        <p:txBody>
          <a:bodyPr>
            <a:normAutofit fontScale="90000"/>
          </a:bodyPr>
          <a:lstStyle/>
          <a:p>
            <a:endParaRPr lang="zh-CN" altLang="en-US" dirty="0"/>
          </a:p>
        </p:txBody>
      </p:sp>
      <p:pic>
        <p:nvPicPr>
          <p:cNvPr id="6" name="Picture 4" descr="C:\Users\Administrator\Desktop\mmexport1444786956945.jpg"/>
          <p:cNvPicPr>
            <a:picLocks noGrp="1" noChangeAspect="1" noChangeArrowheads="1"/>
          </p:cNvPicPr>
          <p:nvPr>
            <p:ph sz="quarter" idx="1"/>
          </p:nvPr>
        </p:nvPicPr>
        <p:blipFill>
          <a:blip r:embed="rId2" cstate="print"/>
          <a:srcRect/>
          <a:stretch>
            <a:fillRect/>
          </a:stretch>
        </p:blipFill>
        <p:spPr bwMode="auto">
          <a:xfrm>
            <a:off x="1331641" y="0"/>
            <a:ext cx="648072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sz="quarter" idx="1"/>
          </p:nvPr>
        </p:nvSpPr>
        <p:spPr/>
        <p:txBody>
          <a:bodyPr/>
          <a:lstStyle/>
          <a:p>
            <a:pPr>
              <a:buNone/>
            </a:pPr>
            <a:endParaRPr lang="en-US" altLang="zh-CN" dirty="0" smtClean="0"/>
          </a:p>
          <a:p>
            <a:pPr>
              <a:buNone/>
            </a:pPr>
            <a:endParaRPr lang="en-US" altLang="zh-CN" dirty="0" smtClean="0"/>
          </a:p>
          <a:p>
            <a:pPr>
              <a:buNone/>
            </a:pPr>
            <a:r>
              <a:rPr lang="zh-CN" altLang="en-US" sz="7200" dirty="0" smtClean="0"/>
              <a:t> </a:t>
            </a:r>
            <a:r>
              <a:rPr lang="zh-CN" altLang="en-US" sz="3600" dirty="0" smtClean="0"/>
              <a:t>一、大学生目前的体质与健康状况</a:t>
            </a:r>
            <a:endParaRPr lang="zh-CN" altLang="en-US" sz="36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511288"/>
          </a:xfrm>
        </p:spPr>
        <p:txBody>
          <a:bodyPr>
            <a:normAutofit/>
          </a:bodyPr>
          <a:lstStyle/>
          <a:p>
            <a:r>
              <a:rPr lang="en-US" altLang="zh-CN" dirty="0" smtClean="0"/>
              <a:t/>
            </a:r>
            <a:br>
              <a:rPr lang="en-US" altLang="zh-CN" dirty="0" smtClean="0"/>
            </a:br>
            <a:r>
              <a:rPr lang="en-US" altLang="zh-CN" dirty="0" smtClean="0"/>
              <a:t/>
            </a:r>
            <a:br>
              <a:rPr lang="en-US" altLang="zh-CN" dirty="0" smtClean="0"/>
            </a:br>
            <a:r>
              <a:rPr lang="zh-CN" altLang="en-US" dirty="0" smtClean="0"/>
              <a:t>（一）、</a:t>
            </a:r>
            <a:r>
              <a:rPr lang="en-US" altLang="zh-CN" dirty="0" smtClean="0"/>
              <a:t> </a:t>
            </a:r>
            <a:r>
              <a:rPr lang="zh-CN" altLang="en-US" dirty="0" smtClean="0"/>
              <a:t>形态：发育指标持续上升</a:t>
            </a:r>
            <a:endParaRPr lang="zh-CN" altLang="en-US" dirty="0"/>
          </a:p>
        </p:txBody>
      </p:sp>
      <p:sp>
        <p:nvSpPr>
          <p:cNvPr id="3" name="内容占位符 2"/>
          <p:cNvSpPr>
            <a:spLocks noGrp="1"/>
          </p:cNvSpPr>
          <p:nvPr>
            <p:ph sz="quarter" idx="1"/>
          </p:nvPr>
        </p:nvSpPr>
        <p:spPr>
          <a:xfrm>
            <a:off x="457200" y="2000240"/>
            <a:ext cx="7467600" cy="4473712"/>
          </a:xfrm>
        </p:spPr>
        <p:txBody>
          <a:bodyPr/>
          <a:lstStyle/>
          <a:p>
            <a:r>
              <a:rPr lang="en-US" altLang="zh-CN" dirty="0" smtClean="0"/>
              <a:t>1. </a:t>
            </a:r>
            <a:r>
              <a:rPr lang="zh-CN" altLang="en-US" dirty="0" smtClean="0"/>
              <a:t>身高</a:t>
            </a:r>
            <a:endParaRPr lang="zh-CN" altLang="en-US" dirty="0"/>
          </a:p>
        </p:txBody>
      </p:sp>
      <p:graphicFrame>
        <p:nvGraphicFramePr>
          <p:cNvPr id="4" name="图表 3"/>
          <p:cNvGraphicFramePr/>
          <p:nvPr/>
        </p:nvGraphicFramePr>
        <p:xfrm>
          <a:off x="1571604" y="2786058"/>
          <a:ext cx="5975598" cy="338899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2"/>
          <p:cNvSpPr txBox="1"/>
          <p:nvPr/>
        </p:nvSpPr>
        <p:spPr>
          <a:xfrm>
            <a:off x="2435700" y="2426018"/>
            <a:ext cx="4320480" cy="3619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CN" sz="1400" dirty="0">
                <a:latin typeface="+mj-ea"/>
                <a:ea typeface="+mj-ea"/>
              </a:rPr>
              <a:t>1985-2014</a:t>
            </a:r>
            <a:r>
              <a:rPr lang="zh-CN" altLang="en-US" sz="1400" dirty="0">
                <a:latin typeface="+mj-ea"/>
                <a:ea typeface="+mj-ea"/>
              </a:rPr>
              <a:t>年陕西大学生身高趋势（单位：</a:t>
            </a:r>
            <a:r>
              <a:rPr lang="en-US" altLang="zh-CN" sz="1400" dirty="0">
                <a:latin typeface="+mj-ea"/>
                <a:ea typeface="+mj-ea"/>
              </a:rPr>
              <a:t>CM</a:t>
            </a:r>
            <a:r>
              <a:rPr lang="zh-CN" altLang="en-US" sz="1400" dirty="0">
                <a:latin typeface="+mj-ea"/>
                <a:ea typeface="+mj-ea"/>
              </a:rPr>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US" altLang="zh-CN" smtClean="0"/>
              <a:t>2. </a:t>
            </a:r>
            <a:r>
              <a:rPr lang="zh-CN" altLang="en-US" smtClean="0"/>
              <a:t>体重</a:t>
            </a:r>
            <a:endParaRPr lang="zh-CN" altLang="en-US" dirty="0"/>
          </a:p>
        </p:txBody>
      </p:sp>
      <p:graphicFrame>
        <p:nvGraphicFramePr>
          <p:cNvPr id="4" name="图表 3"/>
          <p:cNvGraphicFramePr/>
          <p:nvPr/>
        </p:nvGraphicFramePr>
        <p:xfrm>
          <a:off x="1403648" y="1988840"/>
          <a:ext cx="6408712"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2267744" y="1484784"/>
            <a:ext cx="4320480" cy="3429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400" dirty="0">
                <a:latin typeface="+mj-ea"/>
                <a:ea typeface="+mj-ea"/>
              </a:rPr>
              <a:t>1985-2014</a:t>
            </a:r>
            <a:r>
              <a:rPr lang="zh-CN" altLang="en-US" sz="1400" dirty="0">
                <a:latin typeface="+mj-ea"/>
                <a:ea typeface="+mj-ea"/>
              </a:rPr>
              <a:t>年陕西大学生体重走势（单位：</a:t>
            </a:r>
            <a:r>
              <a:rPr lang="en-US" altLang="zh-CN" sz="1400" dirty="0">
                <a:latin typeface="+mj-ea"/>
                <a:ea typeface="+mj-ea"/>
              </a:rPr>
              <a:t>KG</a:t>
            </a:r>
            <a:r>
              <a:rPr lang="zh-CN" altLang="en-US" sz="1400" dirty="0">
                <a:latin typeface="+mj-ea"/>
                <a:ea typeface="+mj-ea"/>
              </a:rPr>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539552" y="908720"/>
            <a:ext cx="7467600" cy="4873752"/>
          </a:xfrm>
        </p:spPr>
        <p:txBody>
          <a:bodyPr/>
          <a:lstStyle/>
          <a:p>
            <a:r>
              <a:rPr lang="en-US" altLang="zh-CN" dirty="0" smtClean="0"/>
              <a:t>3. </a:t>
            </a:r>
            <a:r>
              <a:rPr lang="zh-CN" altLang="en-US" dirty="0" smtClean="0"/>
              <a:t>胸围</a:t>
            </a:r>
            <a:endParaRPr lang="zh-CN" altLang="en-US" dirty="0"/>
          </a:p>
        </p:txBody>
      </p:sp>
      <p:graphicFrame>
        <p:nvGraphicFramePr>
          <p:cNvPr id="4" name="图表 3"/>
          <p:cNvGraphicFramePr/>
          <p:nvPr/>
        </p:nvGraphicFramePr>
        <p:xfrm>
          <a:off x="1619672" y="1844824"/>
          <a:ext cx="6128915" cy="37987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483768" y="1412776"/>
            <a:ext cx="4896544"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年陕西大学生胸围趋势（单位：</a:t>
            </a:r>
            <a:r>
              <a:rPr lang="en-US" altLang="zh-CN" sz="1400" dirty="0" smtClean="0">
                <a:latin typeface="+mj-ea"/>
                <a:ea typeface="+mj-ea"/>
              </a:rPr>
              <a:t>CM</a:t>
            </a:r>
            <a:r>
              <a:rPr lang="zh-CN" altLang="en-US" sz="1400" dirty="0" smtClean="0">
                <a:latin typeface="+mj-ea"/>
                <a:ea typeface="+mj-ea"/>
              </a:rPr>
              <a:t>）</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（二）、机能状况：肺活量呈下降趋势，性成熟年龄前移</a:t>
            </a:r>
            <a:endParaRPr lang="zh-CN" altLang="en-US" dirty="0"/>
          </a:p>
        </p:txBody>
      </p:sp>
      <p:sp>
        <p:nvSpPr>
          <p:cNvPr id="3" name="内容占位符 2"/>
          <p:cNvSpPr>
            <a:spLocks noGrp="1"/>
          </p:cNvSpPr>
          <p:nvPr>
            <p:ph sz="quarter" idx="1"/>
          </p:nvPr>
        </p:nvSpPr>
        <p:spPr/>
        <p:txBody>
          <a:bodyPr/>
          <a:lstStyle/>
          <a:p>
            <a:r>
              <a:rPr lang="en-US" altLang="zh-CN" dirty="0" smtClean="0"/>
              <a:t>1. </a:t>
            </a:r>
            <a:r>
              <a:rPr lang="zh-CN" altLang="en-US" dirty="0" smtClean="0"/>
              <a:t>肺活量</a:t>
            </a:r>
            <a:endParaRPr lang="zh-CN" altLang="en-US" dirty="0"/>
          </a:p>
        </p:txBody>
      </p:sp>
      <p:graphicFrame>
        <p:nvGraphicFramePr>
          <p:cNvPr id="4" name="图表 3"/>
          <p:cNvGraphicFramePr/>
          <p:nvPr/>
        </p:nvGraphicFramePr>
        <p:xfrm>
          <a:off x="2051720" y="2564904"/>
          <a:ext cx="5526360" cy="36038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555776" y="2132856"/>
            <a:ext cx="5256584"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陕西大学生肺活量趋势（单位：</a:t>
            </a:r>
            <a:r>
              <a:rPr lang="en-US" altLang="zh-CN" sz="1400" dirty="0" smtClean="0">
                <a:latin typeface="+mj-ea"/>
                <a:ea typeface="+mj-ea"/>
              </a:rPr>
              <a:t>ML</a:t>
            </a:r>
            <a:r>
              <a:rPr lang="zh-CN" altLang="en-US" sz="1400" dirty="0" smtClean="0">
                <a:latin typeface="+mj-ea"/>
                <a:ea typeface="+mj-ea"/>
              </a:rPr>
              <a:t>）</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764704"/>
            <a:ext cx="7467600" cy="5709248"/>
          </a:xfrm>
        </p:spPr>
        <p:txBody>
          <a:bodyPr/>
          <a:lstStyle/>
          <a:p>
            <a:r>
              <a:rPr lang="en-US" altLang="zh-CN" dirty="0" smtClean="0"/>
              <a:t>2.  </a:t>
            </a:r>
            <a:r>
              <a:rPr lang="zh-CN" altLang="en-US" dirty="0" smtClean="0"/>
              <a:t>肺活量体重比</a:t>
            </a:r>
            <a:endParaRPr lang="zh-CN" altLang="en-US" dirty="0"/>
          </a:p>
        </p:txBody>
      </p:sp>
      <p:graphicFrame>
        <p:nvGraphicFramePr>
          <p:cNvPr id="4" name="图表 3"/>
          <p:cNvGraphicFramePr/>
          <p:nvPr/>
        </p:nvGraphicFramePr>
        <p:xfrm>
          <a:off x="1763688" y="1844824"/>
          <a:ext cx="5760640"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411760" y="1340768"/>
            <a:ext cx="4824536"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年陕西省大学生</a:t>
            </a:r>
            <a:r>
              <a:rPr lang="zh-CN" altLang="en-US" sz="1400" dirty="0">
                <a:latin typeface="+mj-ea"/>
                <a:ea typeface="+mj-ea"/>
              </a:rPr>
              <a:t>肺活</a:t>
            </a:r>
            <a:r>
              <a:rPr lang="zh-CN" altLang="en-US" sz="1400" dirty="0" smtClean="0">
                <a:latin typeface="+mj-ea"/>
                <a:ea typeface="+mj-ea"/>
              </a:rPr>
              <a:t>量体重比趋势</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7467600" cy="908720"/>
          </a:xfrm>
        </p:spPr>
        <p:txBody>
          <a:bodyPr/>
          <a:lstStyle/>
          <a:p>
            <a:r>
              <a:rPr lang="en-US" altLang="zh-CN" dirty="0" smtClean="0"/>
              <a:t>3</a:t>
            </a:r>
            <a:r>
              <a:rPr lang="zh-CN" altLang="en-US" dirty="0" smtClean="0"/>
              <a:t>性发育几近成熟</a:t>
            </a:r>
            <a:endParaRPr lang="zh-CN" altLang="en-US" dirty="0"/>
          </a:p>
        </p:txBody>
      </p:sp>
      <p:sp>
        <p:nvSpPr>
          <p:cNvPr id="3" name="内容占位符 2"/>
          <p:cNvSpPr>
            <a:spLocks noGrp="1"/>
          </p:cNvSpPr>
          <p:nvPr>
            <p:ph sz="quarter" idx="1"/>
          </p:nvPr>
        </p:nvSpPr>
        <p:spPr>
          <a:xfrm>
            <a:off x="457200" y="5877272"/>
            <a:ext cx="6707088" cy="288032"/>
          </a:xfrm>
        </p:spPr>
        <p:txBody>
          <a:bodyPr>
            <a:normAutofit fontScale="62500" lnSpcReduction="20000"/>
          </a:bodyPr>
          <a:lstStyle/>
          <a:p>
            <a:r>
              <a:rPr lang="zh-CN" altLang="en-US" b="1" dirty="0" smtClean="0"/>
              <a:t>  北京市</a:t>
            </a:r>
            <a:r>
              <a:rPr lang="en-US" altLang="zh-CN" b="1" dirty="0" smtClean="0"/>
              <a:t>1963-1964</a:t>
            </a:r>
            <a:r>
              <a:rPr lang="zh-CN" altLang="en-US" b="1" dirty="0" smtClean="0"/>
              <a:t>年女生月经初潮各年龄组百分率         叶恭绍等，</a:t>
            </a:r>
            <a:r>
              <a:rPr lang="en-US" altLang="zh-CN" b="1" dirty="0" smtClean="0"/>
              <a:t>1964</a:t>
            </a:r>
            <a:endParaRPr lang="zh-CN" altLang="en-US" b="1" dirty="0"/>
          </a:p>
        </p:txBody>
      </p:sp>
      <p:pic>
        <p:nvPicPr>
          <p:cNvPr id="1026" name="Picture 2" descr="C:\Users\Administrator\Desktop\年龄（岁）.jpg"/>
          <p:cNvPicPr>
            <a:picLocks noChangeAspect="1" noChangeArrowheads="1"/>
          </p:cNvPicPr>
          <p:nvPr/>
        </p:nvPicPr>
        <p:blipFill>
          <a:blip r:embed="rId2" cstate="print"/>
          <a:srcRect/>
          <a:stretch>
            <a:fillRect/>
          </a:stretch>
        </p:blipFill>
        <p:spPr bwMode="auto">
          <a:xfrm>
            <a:off x="395536" y="908720"/>
            <a:ext cx="7704856" cy="482453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p:txBody>
          <a:bodyPr/>
          <a:lstStyle/>
          <a:p>
            <a:endParaRPr lang="zh-CN" altLang="en-US"/>
          </a:p>
        </p:txBody>
      </p:sp>
      <p:pic>
        <p:nvPicPr>
          <p:cNvPr id="2050" name="Picture 2" descr="C:\Users\Administrator\Desktop\1830~1960年期间各国月经初潮的年龄变化.jpg"/>
          <p:cNvPicPr>
            <a:picLocks noChangeAspect="1" noChangeArrowheads="1"/>
          </p:cNvPicPr>
          <p:nvPr/>
        </p:nvPicPr>
        <p:blipFill>
          <a:blip r:embed="rId2" cstate="print"/>
          <a:srcRect/>
          <a:stretch>
            <a:fillRect/>
          </a:stretch>
        </p:blipFill>
        <p:spPr bwMode="auto">
          <a:xfrm>
            <a:off x="395536" y="692696"/>
            <a:ext cx="7992888" cy="576064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sz="2000" dirty="0" smtClean="0"/>
              <a:t>近年各国女生月经初潮的年龄</a:t>
            </a:r>
            <a:endParaRPr lang="zh-CN" altLang="en-US" sz="2000" dirty="0"/>
          </a:p>
        </p:txBody>
      </p:sp>
      <p:graphicFrame>
        <p:nvGraphicFramePr>
          <p:cNvPr id="4" name="内容占位符 3"/>
          <p:cNvGraphicFramePr>
            <a:graphicFrameLocks noGrp="1"/>
          </p:cNvGraphicFramePr>
          <p:nvPr>
            <p:ph sz="quarter" idx="1"/>
          </p:nvPr>
        </p:nvGraphicFramePr>
        <p:xfrm>
          <a:off x="179512" y="1628800"/>
          <a:ext cx="8568952" cy="3528392"/>
        </p:xfrm>
        <a:graphic>
          <a:graphicData uri="http://schemas.openxmlformats.org/drawingml/2006/table">
            <a:tbl>
              <a:tblPr firstRow="1" bandRow="1">
                <a:tableStyleId>{5C22544A-7EE6-4342-B048-85BDC9FD1C3A}</a:tableStyleId>
              </a:tblPr>
              <a:tblGrid>
                <a:gridCol w="4176464"/>
                <a:gridCol w="4392488"/>
              </a:tblGrid>
              <a:tr h="779344">
                <a:tc>
                  <a:txBody>
                    <a:bodyPr/>
                    <a:lstStyle/>
                    <a:p>
                      <a:r>
                        <a:rPr lang="zh-CN" altLang="en-US" dirty="0" smtClean="0"/>
                        <a:t>国或地区名</a:t>
                      </a:r>
                      <a:r>
                        <a:rPr lang="zh-CN" altLang="en-US" baseline="0" dirty="0" smtClean="0"/>
                        <a:t>      年度     平均年龄</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S.E</a:t>
                      </a:r>
                      <a:endParaRPr lang="zh-CN" altLang="en-US"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国或地区名</a:t>
                      </a:r>
                      <a:r>
                        <a:rPr lang="zh-CN" altLang="en-US" baseline="0" dirty="0" smtClean="0"/>
                        <a:t>     年度      平均年龄</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S.E</a:t>
                      </a:r>
                      <a:endParaRPr lang="zh-CN" altLang="en-US" u="none" dirty="0" smtClean="0"/>
                    </a:p>
                    <a:p>
                      <a:endParaRPr lang="zh-CN" altLang="en-US" dirty="0"/>
                    </a:p>
                  </a:txBody>
                  <a:tcPr/>
                </a:tc>
              </a:tr>
              <a:tr h="2749048">
                <a:tc>
                  <a:txBody>
                    <a:bodyPr/>
                    <a:lstStyle/>
                    <a:p>
                      <a:r>
                        <a:rPr lang="zh-CN" altLang="en-US" dirty="0" smtClean="0"/>
                        <a:t>瑞典                 </a:t>
                      </a:r>
                      <a:r>
                        <a:rPr lang="en-US" altLang="zh-CN" dirty="0" smtClean="0"/>
                        <a:t>1968       12.9</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0.05</a:t>
                      </a:r>
                      <a:endParaRPr lang="en-US" altLang="zh-CN" u="none" dirty="0" smtClean="0"/>
                    </a:p>
                    <a:p>
                      <a:r>
                        <a:rPr lang="zh-CN" altLang="en-US" dirty="0" smtClean="0"/>
                        <a:t>荷兰                 </a:t>
                      </a:r>
                      <a:r>
                        <a:rPr lang="en-US" altLang="zh-CN" dirty="0" smtClean="0"/>
                        <a:t>1965       13.4</a:t>
                      </a:r>
                    </a:p>
                    <a:p>
                      <a:r>
                        <a:rPr lang="zh-CN" altLang="en-US" dirty="0" smtClean="0"/>
                        <a:t>英国                 </a:t>
                      </a:r>
                      <a:r>
                        <a:rPr lang="en-US" altLang="zh-CN" dirty="0" smtClean="0"/>
                        <a:t>1966</a:t>
                      </a:r>
                      <a:r>
                        <a:rPr lang="zh-CN" altLang="en-US" dirty="0" smtClean="0"/>
                        <a:t>       </a:t>
                      </a:r>
                      <a:r>
                        <a:rPr lang="en-US" altLang="zh-CN" dirty="0" smtClean="0"/>
                        <a:t>13.0</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0.05</a:t>
                      </a:r>
                      <a:endParaRPr lang="en-US" altLang="zh-CN" dirty="0" smtClean="0"/>
                    </a:p>
                    <a:p>
                      <a:r>
                        <a:rPr lang="zh-CN" altLang="en-US" dirty="0" smtClean="0"/>
                        <a:t>法国                 </a:t>
                      </a:r>
                      <a:r>
                        <a:rPr lang="en-US" altLang="zh-CN" dirty="0" smtClean="0"/>
                        <a:t>1967</a:t>
                      </a:r>
                      <a:r>
                        <a:rPr lang="zh-CN" altLang="en-US" dirty="0" smtClean="0"/>
                        <a:t>       </a:t>
                      </a:r>
                      <a:r>
                        <a:rPr lang="en-US" altLang="zh-CN" dirty="0" smtClean="0"/>
                        <a:t>13.2</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0.06</a:t>
                      </a:r>
                      <a:endParaRPr lang="en-US" altLang="zh-CN" dirty="0" smtClean="0"/>
                    </a:p>
                    <a:p>
                      <a:r>
                        <a:rPr lang="zh-CN" altLang="en-US" dirty="0" smtClean="0"/>
                        <a:t>波兰                 </a:t>
                      </a:r>
                      <a:r>
                        <a:rPr lang="en-US" altLang="zh-CN" dirty="0" smtClean="0"/>
                        <a:t>1967       14.0</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0.02</a:t>
                      </a:r>
                      <a:endParaRPr lang="en-US" altLang="zh-CN" dirty="0" smtClean="0"/>
                    </a:p>
                    <a:p>
                      <a:r>
                        <a:rPr lang="zh-CN" altLang="en-US" dirty="0" smtClean="0"/>
                        <a:t>南斯拉夫          </a:t>
                      </a:r>
                      <a:r>
                        <a:rPr lang="en-US" altLang="zh-CN" dirty="0" smtClean="0"/>
                        <a:t>1963</a:t>
                      </a:r>
                      <a:r>
                        <a:rPr lang="zh-CN" altLang="en-US" dirty="0" smtClean="0"/>
                        <a:t>       </a:t>
                      </a:r>
                      <a:r>
                        <a:rPr lang="en-US" altLang="zh-CN" dirty="0" smtClean="0"/>
                        <a:t>14.3</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0.06</a:t>
                      </a:r>
                      <a:endParaRPr lang="en-US" altLang="zh-CN" dirty="0" smtClean="0"/>
                    </a:p>
                    <a:p>
                      <a:r>
                        <a:rPr lang="zh-CN" altLang="en-US" dirty="0" smtClean="0"/>
                        <a:t>罗马尼亚          </a:t>
                      </a:r>
                      <a:r>
                        <a:rPr lang="en-US" altLang="zh-CN" dirty="0" smtClean="0"/>
                        <a:t>1963       13.5</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0.06</a:t>
                      </a:r>
                      <a:endParaRPr lang="en-US" altLang="zh-CN" dirty="0" smtClean="0"/>
                    </a:p>
                    <a:p>
                      <a:r>
                        <a:rPr lang="zh-CN" altLang="en-US" dirty="0" smtClean="0"/>
                        <a:t>苏联（莫斯科）</a:t>
                      </a:r>
                      <a:r>
                        <a:rPr lang="en-US" altLang="zh-CN" dirty="0" smtClean="0"/>
                        <a:t>1970</a:t>
                      </a:r>
                      <a:r>
                        <a:rPr lang="zh-CN" altLang="en-US" baseline="0" dirty="0" smtClean="0"/>
                        <a:t>       </a:t>
                      </a:r>
                      <a:r>
                        <a:rPr lang="en-US" altLang="zh-CN" dirty="0" smtClean="0"/>
                        <a:t>13.0</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0.08</a:t>
                      </a:r>
                      <a:endParaRPr lang="en-US" altLang="zh-CN" dirty="0" smtClean="0"/>
                    </a:p>
                  </a:txBody>
                  <a:tcPr/>
                </a:tc>
                <a:tc>
                  <a:txBody>
                    <a:bodyPr/>
                    <a:lstStyle/>
                    <a:p>
                      <a:r>
                        <a:rPr lang="zh-CN" altLang="en-US" dirty="0" smtClean="0"/>
                        <a:t>印度               </a:t>
                      </a:r>
                      <a:r>
                        <a:rPr lang="en-US" altLang="zh-CN" dirty="0" smtClean="0"/>
                        <a:t>1971         13.3</a:t>
                      </a:r>
                    </a:p>
                    <a:p>
                      <a:r>
                        <a:rPr lang="zh-CN" altLang="en-US" dirty="0" smtClean="0"/>
                        <a:t>香港               </a:t>
                      </a:r>
                      <a:r>
                        <a:rPr lang="en-US" altLang="zh-CN" dirty="0" smtClean="0"/>
                        <a:t>1962         12.8</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0.20</a:t>
                      </a:r>
                      <a:endParaRPr lang="en-US" altLang="zh-CN" dirty="0" smtClean="0"/>
                    </a:p>
                    <a:p>
                      <a:r>
                        <a:rPr lang="zh-CN" altLang="en-US" dirty="0" smtClean="0"/>
                        <a:t>新几内亚        </a:t>
                      </a:r>
                      <a:r>
                        <a:rPr lang="en-US" altLang="zh-CN" dirty="0" smtClean="0"/>
                        <a:t>1967         18.0</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0.19</a:t>
                      </a:r>
                      <a:endParaRPr lang="en-US" altLang="zh-CN" dirty="0" smtClean="0"/>
                    </a:p>
                    <a:p>
                      <a:r>
                        <a:rPr lang="zh-CN" altLang="en-US" dirty="0" smtClean="0"/>
                        <a:t>澳大利亚        </a:t>
                      </a:r>
                      <a:r>
                        <a:rPr lang="en-US" altLang="zh-CN" dirty="0" smtClean="0"/>
                        <a:t>1970         13.0</a:t>
                      </a:r>
                    </a:p>
                    <a:p>
                      <a:r>
                        <a:rPr lang="zh-CN" altLang="en-US" dirty="0" smtClean="0"/>
                        <a:t>美国               </a:t>
                      </a:r>
                      <a:r>
                        <a:rPr lang="en-US" altLang="zh-CN" dirty="0" smtClean="0"/>
                        <a:t>1968         12.72</a:t>
                      </a:r>
                    </a:p>
                    <a:p>
                      <a:r>
                        <a:rPr lang="zh-CN" altLang="en-US" dirty="0" smtClean="0"/>
                        <a:t>危地马拉        </a:t>
                      </a:r>
                      <a:r>
                        <a:rPr lang="en-US" altLang="zh-CN" dirty="0" smtClean="0"/>
                        <a:t>1963         15.1</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0.25</a:t>
                      </a:r>
                      <a:endParaRPr lang="en-US" altLang="zh-CN" dirty="0" smtClean="0"/>
                    </a:p>
                    <a:p>
                      <a:r>
                        <a:rPr lang="zh-CN" altLang="en-US" dirty="0" smtClean="0"/>
                        <a:t>埃及               </a:t>
                      </a:r>
                      <a:r>
                        <a:rPr lang="en-US" altLang="zh-CN" dirty="0" smtClean="0"/>
                        <a:t>1966</a:t>
                      </a:r>
                      <a:r>
                        <a:rPr lang="zh-CN" altLang="en-US" dirty="0" smtClean="0"/>
                        <a:t>         </a:t>
                      </a:r>
                      <a:r>
                        <a:rPr lang="en-US" altLang="zh-CN" dirty="0" smtClean="0"/>
                        <a:t>15.2</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0.3</a:t>
                      </a:r>
                      <a:endParaRPr lang="en-US" altLang="zh-CN" dirty="0" smtClean="0"/>
                    </a:p>
                    <a:p>
                      <a:r>
                        <a:rPr lang="zh-CN" altLang="en-US" dirty="0" smtClean="0"/>
                        <a:t>南非               </a:t>
                      </a:r>
                      <a:r>
                        <a:rPr lang="en-US" altLang="zh-CN" dirty="0" smtClean="0"/>
                        <a:t>1958         15.0</a:t>
                      </a:r>
                      <a:r>
                        <a:rPr lang="zh-CN" altLang="en-US" u="sng" dirty="0" smtClean="0">
                          <a:latin typeface="宋体" panose="02010600030101010101" pitchFamily="2" charset="-122"/>
                          <a:ea typeface="+mn-ea"/>
                        </a:rPr>
                        <a:t>＋</a:t>
                      </a:r>
                      <a:r>
                        <a:rPr lang="en-US" altLang="zh-CN" u="none" dirty="0" smtClean="0">
                          <a:latin typeface="宋体" panose="02010600030101010101" pitchFamily="2" charset="-122"/>
                          <a:ea typeface="+mn-ea"/>
                        </a:rPr>
                        <a:t>0.3</a:t>
                      </a:r>
                      <a:endParaRPr lang="zh-CN" altLang="en-US" dirty="0"/>
                    </a:p>
                  </a:txBody>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（三）、体能素质</a:t>
            </a:r>
            <a:r>
              <a:rPr lang="en-US" altLang="zh-CN" dirty="0" smtClean="0"/>
              <a:t>:  </a:t>
            </a:r>
            <a:r>
              <a:rPr lang="zh-CN" altLang="en-US" dirty="0" smtClean="0"/>
              <a:t>耐力、力量明显下滑</a:t>
            </a:r>
            <a:endParaRPr lang="zh-CN" altLang="en-US" dirty="0"/>
          </a:p>
        </p:txBody>
      </p:sp>
      <p:sp>
        <p:nvSpPr>
          <p:cNvPr id="3" name="内容占位符 2"/>
          <p:cNvSpPr>
            <a:spLocks noGrp="1"/>
          </p:cNvSpPr>
          <p:nvPr>
            <p:ph sz="quarter" idx="1"/>
          </p:nvPr>
        </p:nvSpPr>
        <p:spPr/>
        <p:txBody>
          <a:bodyPr/>
          <a:lstStyle/>
          <a:p>
            <a:r>
              <a:rPr lang="en-US" altLang="zh-CN" dirty="0" smtClean="0"/>
              <a:t>1. </a:t>
            </a:r>
            <a:r>
              <a:rPr lang="zh-CN" altLang="en-US" dirty="0" smtClean="0"/>
              <a:t>耐力（单位：秒）</a:t>
            </a:r>
            <a:endParaRPr lang="zh-CN" altLang="en-US" dirty="0"/>
          </a:p>
        </p:txBody>
      </p:sp>
      <p:graphicFrame>
        <p:nvGraphicFramePr>
          <p:cNvPr id="4" name="图表 3"/>
          <p:cNvGraphicFramePr/>
          <p:nvPr/>
        </p:nvGraphicFramePr>
        <p:xfrm>
          <a:off x="323528" y="220486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nvGraphicFramePr>
        <p:xfrm>
          <a:off x="4283968"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283968" y="2276872"/>
            <a:ext cx="1800200" cy="307777"/>
          </a:xfrm>
          <a:prstGeom prst="rect">
            <a:avLst/>
          </a:prstGeom>
          <a:noFill/>
        </p:spPr>
        <p:txBody>
          <a:bodyPr wrap="square" rtlCol="0">
            <a:spAutoFit/>
          </a:bodyPr>
          <a:lstStyle/>
          <a:p>
            <a:r>
              <a:rPr lang="zh-CN" altLang="en-US" sz="1400" dirty="0" smtClean="0">
                <a:latin typeface="+mj-ea"/>
                <a:ea typeface="+mj-ea"/>
              </a:rPr>
              <a:t>男（</a:t>
            </a:r>
            <a:r>
              <a:rPr lang="en-US" altLang="zh-CN" sz="1400" dirty="0" smtClean="0">
                <a:latin typeface="+mj-ea"/>
                <a:ea typeface="+mj-ea"/>
              </a:rPr>
              <a:t>1000</a:t>
            </a:r>
            <a:r>
              <a:rPr lang="zh-CN" altLang="en-US" sz="1400" dirty="0" smtClean="0">
                <a:latin typeface="+mj-ea"/>
                <a:ea typeface="+mj-ea"/>
              </a:rPr>
              <a:t>米）</a:t>
            </a:r>
            <a:endParaRPr lang="zh-CN" altLang="en-US" sz="1400" dirty="0">
              <a:latin typeface="+mj-ea"/>
              <a:ea typeface="+mj-ea"/>
            </a:endParaRPr>
          </a:p>
        </p:txBody>
      </p:sp>
      <p:sp>
        <p:nvSpPr>
          <p:cNvPr id="7" name="TextBox 6"/>
          <p:cNvSpPr txBox="1"/>
          <p:nvPr/>
        </p:nvSpPr>
        <p:spPr>
          <a:xfrm>
            <a:off x="5868144" y="3861048"/>
            <a:ext cx="1800200" cy="307777"/>
          </a:xfrm>
          <a:prstGeom prst="rect">
            <a:avLst/>
          </a:prstGeom>
          <a:noFill/>
        </p:spPr>
        <p:txBody>
          <a:bodyPr wrap="square" rtlCol="0">
            <a:spAutoFit/>
          </a:bodyPr>
          <a:lstStyle/>
          <a:p>
            <a:r>
              <a:rPr lang="zh-CN" altLang="en-US" sz="1400" dirty="0">
                <a:latin typeface="+mj-ea"/>
                <a:ea typeface="+mj-ea"/>
              </a:rPr>
              <a:t>女</a:t>
            </a:r>
            <a:r>
              <a:rPr lang="zh-CN" altLang="en-US" sz="1400" dirty="0" smtClean="0">
                <a:latin typeface="+mj-ea"/>
                <a:ea typeface="+mj-ea"/>
              </a:rPr>
              <a:t>（</a:t>
            </a:r>
            <a:r>
              <a:rPr lang="en-US" altLang="zh-CN" sz="1400" dirty="0">
                <a:latin typeface="+mj-ea"/>
                <a:ea typeface="+mj-ea"/>
              </a:rPr>
              <a:t>8</a:t>
            </a:r>
            <a:r>
              <a:rPr lang="en-US" altLang="zh-CN" sz="1400" dirty="0" smtClean="0">
                <a:latin typeface="+mj-ea"/>
                <a:ea typeface="+mj-ea"/>
              </a:rPr>
              <a:t>00</a:t>
            </a:r>
            <a:r>
              <a:rPr lang="zh-CN" altLang="en-US" sz="1400" dirty="0" smtClean="0">
                <a:latin typeface="+mj-ea"/>
                <a:ea typeface="+mj-ea"/>
              </a:rPr>
              <a:t>米）</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教学安排</a:t>
            </a:r>
            <a:endParaRPr lang="zh-CN" altLang="en-US" dirty="0"/>
          </a:p>
        </p:txBody>
      </p:sp>
      <p:sp>
        <p:nvSpPr>
          <p:cNvPr id="3" name="内容占位符 2"/>
          <p:cNvSpPr>
            <a:spLocks noGrp="1"/>
          </p:cNvSpPr>
          <p:nvPr>
            <p:ph sz="quarter" idx="1"/>
          </p:nvPr>
        </p:nvSpPr>
        <p:spPr/>
        <p:txBody>
          <a:bodyPr/>
          <a:lstStyle/>
          <a:p>
            <a:pPr>
              <a:lnSpc>
                <a:spcPct val="90000"/>
              </a:lnSpc>
              <a:buNone/>
            </a:pPr>
            <a:endParaRPr lang="en-US" altLang="zh-CN" dirty="0" smtClean="0"/>
          </a:p>
          <a:p>
            <a:pPr>
              <a:lnSpc>
                <a:spcPct val="90000"/>
              </a:lnSpc>
              <a:buNone/>
            </a:pPr>
            <a:r>
              <a:rPr lang="zh-CN" altLang="en-US" dirty="0" smtClean="0"/>
              <a:t>第一章    健康教育概论（</a:t>
            </a:r>
            <a:r>
              <a:rPr lang="en-US" altLang="zh-CN" dirty="0" smtClean="0"/>
              <a:t>2</a:t>
            </a:r>
            <a:r>
              <a:rPr lang="zh-CN" altLang="en-US" dirty="0" smtClean="0"/>
              <a:t>课时）</a:t>
            </a:r>
          </a:p>
          <a:p>
            <a:pPr>
              <a:lnSpc>
                <a:spcPct val="90000"/>
              </a:lnSpc>
              <a:buNone/>
            </a:pPr>
            <a:r>
              <a:rPr lang="zh-CN" altLang="en-US" dirty="0" smtClean="0"/>
              <a:t>第二章    生殖健康、性道德观、</a:t>
            </a:r>
          </a:p>
          <a:p>
            <a:pPr>
              <a:lnSpc>
                <a:spcPct val="90000"/>
              </a:lnSpc>
              <a:buNone/>
            </a:pPr>
            <a:r>
              <a:rPr lang="zh-CN" altLang="en-US" dirty="0" smtClean="0"/>
              <a:t>               性传播疾病与艾滋病（</a:t>
            </a:r>
            <a:r>
              <a:rPr lang="en-US" altLang="zh-CN" dirty="0" smtClean="0"/>
              <a:t>4</a:t>
            </a:r>
            <a:r>
              <a:rPr lang="zh-CN" altLang="en-US" dirty="0" smtClean="0"/>
              <a:t>课时）</a:t>
            </a:r>
          </a:p>
          <a:p>
            <a:pPr>
              <a:lnSpc>
                <a:spcPct val="90000"/>
              </a:lnSpc>
              <a:buNone/>
            </a:pPr>
            <a:r>
              <a:rPr lang="zh-CN" altLang="en-US" dirty="0" smtClean="0"/>
              <a:t>第三章    传染病（</a:t>
            </a:r>
            <a:r>
              <a:rPr lang="en-US" altLang="zh-CN" dirty="0" smtClean="0"/>
              <a:t>2</a:t>
            </a:r>
            <a:r>
              <a:rPr lang="zh-CN" altLang="en-US" dirty="0" smtClean="0"/>
              <a:t>课时）</a:t>
            </a:r>
          </a:p>
          <a:p>
            <a:pPr>
              <a:lnSpc>
                <a:spcPct val="90000"/>
              </a:lnSpc>
              <a:buNone/>
            </a:pPr>
            <a:r>
              <a:rPr lang="zh-CN" altLang="en-US" dirty="0" smtClean="0"/>
              <a:t>第四章    急症互救与自救（</a:t>
            </a:r>
            <a:r>
              <a:rPr lang="en-US" altLang="zh-CN" dirty="0" smtClean="0"/>
              <a:t>2</a:t>
            </a:r>
            <a:r>
              <a:rPr lang="zh-CN" altLang="en-US" dirty="0" smtClean="0"/>
              <a:t>课时）</a:t>
            </a:r>
          </a:p>
          <a:p>
            <a:pPr>
              <a:lnSpc>
                <a:spcPct val="90000"/>
              </a:lnSpc>
              <a:buNone/>
            </a:pPr>
            <a:r>
              <a:rPr lang="zh-CN" altLang="en-US" dirty="0" smtClean="0"/>
              <a:t>第五章    大学生常见疾病的防治（</a:t>
            </a:r>
            <a:r>
              <a:rPr lang="en-US" altLang="zh-CN" dirty="0" smtClean="0"/>
              <a:t>2</a:t>
            </a:r>
            <a:r>
              <a:rPr lang="zh-CN" altLang="en-US" dirty="0" smtClean="0"/>
              <a:t>课时）</a:t>
            </a:r>
          </a:p>
          <a:p>
            <a:pPr>
              <a:lnSpc>
                <a:spcPct val="90000"/>
              </a:lnSpc>
              <a:buNone/>
            </a:pPr>
            <a:r>
              <a:rPr lang="zh-CN" altLang="en-US" dirty="0" smtClean="0"/>
              <a:t>第六章    保险与大学生医保（</a:t>
            </a:r>
            <a:r>
              <a:rPr lang="en-US" altLang="zh-CN" dirty="0" smtClean="0"/>
              <a:t>2</a:t>
            </a:r>
            <a:r>
              <a:rPr lang="zh-CN" altLang="en-US" dirty="0" smtClean="0"/>
              <a:t>课时）</a:t>
            </a:r>
          </a:p>
          <a:p>
            <a:pPr>
              <a:lnSpc>
                <a:spcPct val="90000"/>
              </a:lnSpc>
              <a:buNone/>
            </a:pPr>
            <a:r>
              <a:rPr lang="zh-CN" altLang="en-US" dirty="0" smtClean="0"/>
              <a:t>第七章    考试</a:t>
            </a:r>
          </a:p>
          <a:p>
            <a:endParaRPr lang="zh-CN"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836712"/>
            <a:ext cx="7467600" cy="5637240"/>
          </a:xfrm>
        </p:spPr>
        <p:txBody>
          <a:bodyPr/>
          <a:lstStyle/>
          <a:p>
            <a:r>
              <a:rPr lang="en-US" altLang="zh-CN" dirty="0" smtClean="0"/>
              <a:t>2. </a:t>
            </a:r>
            <a:r>
              <a:rPr lang="zh-CN" altLang="en-US" dirty="0" smtClean="0"/>
              <a:t>速度</a:t>
            </a:r>
            <a:r>
              <a:rPr lang="en-US" altLang="zh-CN" dirty="0" smtClean="0"/>
              <a:t>(</a:t>
            </a:r>
            <a:r>
              <a:rPr lang="zh-CN" altLang="en-US" dirty="0" smtClean="0"/>
              <a:t>单位：秒</a:t>
            </a:r>
            <a:r>
              <a:rPr lang="en-US" altLang="zh-CN" dirty="0" smtClean="0"/>
              <a:t>)</a:t>
            </a:r>
            <a:endParaRPr lang="zh-CN" altLang="en-US" dirty="0"/>
          </a:p>
        </p:txBody>
      </p:sp>
      <p:graphicFrame>
        <p:nvGraphicFramePr>
          <p:cNvPr id="4" name="图表 3"/>
          <p:cNvGraphicFramePr/>
          <p:nvPr/>
        </p:nvGraphicFramePr>
        <p:xfrm>
          <a:off x="1691680" y="1772816"/>
          <a:ext cx="6048672" cy="381642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27784" y="1340768"/>
            <a:ext cx="4824536"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年陕西省大学生</a:t>
            </a:r>
            <a:r>
              <a:rPr lang="en-US" altLang="zh-CN" sz="1400" dirty="0" smtClean="0">
                <a:latin typeface="+mj-ea"/>
                <a:ea typeface="+mj-ea"/>
              </a:rPr>
              <a:t>100</a:t>
            </a:r>
            <a:r>
              <a:rPr lang="zh-CN" altLang="en-US" sz="1400" dirty="0" smtClean="0">
                <a:latin typeface="+mj-ea"/>
                <a:ea typeface="+mj-ea"/>
              </a:rPr>
              <a:t>米速度趋势</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764704"/>
            <a:ext cx="7467600" cy="5709248"/>
          </a:xfrm>
        </p:spPr>
        <p:txBody>
          <a:bodyPr/>
          <a:lstStyle/>
          <a:p>
            <a:r>
              <a:rPr lang="en-US" altLang="zh-CN" dirty="0" smtClean="0"/>
              <a:t>3. </a:t>
            </a:r>
            <a:r>
              <a:rPr lang="zh-CN" altLang="en-US" dirty="0" smtClean="0"/>
              <a:t>力量（单位：次）</a:t>
            </a:r>
            <a:endParaRPr lang="zh-CN" altLang="en-US" dirty="0"/>
          </a:p>
        </p:txBody>
      </p:sp>
      <p:graphicFrame>
        <p:nvGraphicFramePr>
          <p:cNvPr id="4" name="图表 3"/>
          <p:cNvGraphicFramePr/>
          <p:nvPr/>
        </p:nvGraphicFramePr>
        <p:xfrm>
          <a:off x="1619672" y="2204864"/>
          <a:ext cx="6336704"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95736" y="1628800"/>
            <a:ext cx="4824536"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年陕西省大学生力量趋势（男生引体向上）</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（四）、健康状况：肥胖人群迅猛增加</a:t>
            </a:r>
            <a:r>
              <a:rPr lang="en-US" altLang="zh-CN" dirty="0" smtClean="0"/>
              <a:t/>
            </a:r>
            <a:br>
              <a:rPr lang="en-US" altLang="zh-CN" dirty="0" smtClean="0"/>
            </a:br>
            <a:r>
              <a:rPr lang="zh-CN" altLang="en-US" dirty="0" smtClean="0"/>
              <a:t>视力状况持续下降</a:t>
            </a:r>
            <a:endParaRPr lang="zh-CN" altLang="en-US" dirty="0"/>
          </a:p>
        </p:txBody>
      </p:sp>
      <p:sp>
        <p:nvSpPr>
          <p:cNvPr id="3" name="内容占位符 2"/>
          <p:cNvSpPr>
            <a:spLocks noGrp="1"/>
          </p:cNvSpPr>
          <p:nvPr>
            <p:ph sz="quarter" idx="1"/>
          </p:nvPr>
        </p:nvSpPr>
        <p:spPr/>
        <p:txBody>
          <a:bodyPr/>
          <a:lstStyle/>
          <a:p>
            <a:r>
              <a:rPr lang="en-US" altLang="zh-CN" smtClean="0"/>
              <a:t>1.</a:t>
            </a:r>
            <a:r>
              <a:rPr lang="zh-CN" altLang="en-US" smtClean="0"/>
              <a:t>肥胖</a:t>
            </a:r>
            <a:r>
              <a:rPr lang="zh-CN" altLang="en-US" dirty="0" smtClean="0"/>
              <a:t>率</a:t>
            </a:r>
            <a:endParaRPr lang="zh-CN" altLang="en-US" dirty="0"/>
          </a:p>
        </p:txBody>
      </p:sp>
      <p:graphicFrame>
        <p:nvGraphicFramePr>
          <p:cNvPr id="4" name="图表 3"/>
          <p:cNvGraphicFramePr/>
          <p:nvPr/>
        </p:nvGraphicFramePr>
        <p:xfrm>
          <a:off x="1331640" y="2780928"/>
          <a:ext cx="6120680"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95736" y="2348880"/>
            <a:ext cx="4032448"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年陕西省大学生肥胖率趋势</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836712"/>
            <a:ext cx="7467600" cy="5637240"/>
          </a:xfrm>
        </p:spPr>
        <p:txBody>
          <a:bodyPr/>
          <a:lstStyle/>
          <a:p>
            <a:r>
              <a:rPr lang="en-US" altLang="zh-CN" dirty="0" smtClean="0"/>
              <a:t>2.</a:t>
            </a:r>
            <a:r>
              <a:rPr lang="zh-CN" altLang="en-US" dirty="0" smtClean="0"/>
              <a:t>视力低下率</a:t>
            </a:r>
            <a:endParaRPr lang="zh-CN" altLang="en-US" dirty="0"/>
          </a:p>
        </p:txBody>
      </p:sp>
      <p:graphicFrame>
        <p:nvGraphicFramePr>
          <p:cNvPr id="4" name="Chart 3"/>
          <p:cNvGraphicFramePr/>
          <p:nvPr/>
        </p:nvGraphicFramePr>
        <p:xfrm>
          <a:off x="1214414" y="2071678"/>
          <a:ext cx="6772275" cy="40957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57422" y="1643050"/>
            <a:ext cx="4032448" cy="307777"/>
          </a:xfrm>
          <a:prstGeom prst="rect">
            <a:avLst/>
          </a:prstGeom>
          <a:noFill/>
        </p:spPr>
        <p:txBody>
          <a:bodyPr wrap="square" rtlCol="0">
            <a:spAutoFit/>
          </a:bodyPr>
          <a:lstStyle/>
          <a:p>
            <a:r>
              <a:rPr lang="en-US" altLang="zh-CN" sz="1400" dirty="0" smtClean="0">
                <a:latin typeface="+mj-ea"/>
                <a:ea typeface="+mj-ea"/>
              </a:rPr>
              <a:t>1985-2014</a:t>
            </a:r>
            <a:r>
              <a:rPr lang="zh-CN" altLang="en-US" sz="1400" dirty="0" smtClean="0">
                <a:latin typeface="+mj-ea"/>
                <a:ea typeface="+mj-ea"/>
              </a:rPr>
              <a:t>年陕西省大学生视力下降率趋势</a:t>
            </a:r>
            <a:endParaRPr lang="zh-CN" altLang="en-US" sz="1400" dirty="0">
              <a:latin typeface="+mj-ea"/>
              <a:ea typeface="+mj-e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0" indent="0"/>
            <a:r>
              <a:rPr lang="zh-CN" altLang="en-US" sz="4000" dirty="0" smtClean="0">
                <a:sym typeface="+mn-ea"/>
              </a:rPr>
              <a:t>危机所在</a:t>
            </a:r>
          </a:p>
        </p:txBody>
      </p:sp>
      <p:sp>
        <p:nvSpPr>
          <p:cNvPr id="3" name="内容占位符 2"/>
          <p:cNvSpPr>
            <a:spLocks noGrp="1"/>
          </p:cNvSpPr>
          <p:nvPr>
            <p:ph sz="quarter" idx="1"/>
          </p:nvPr>
        </p:nvSpPr>
        <p:spPr/>
        <p:txBody>
          <a:bodyPr/>
          <a:lstStyle/>
          <a:p>
            <a:r>
              <a:rPr lang="en-US" altLang="zh-CN" dirty="0" smtClean="0">
                <a:sym typeface="+mn-ea"/>
              </a:rPr>
              <a:t>1</a:t>
            </a:r>
            <a:r>
              <a:rPr lang="zh-CN" altLang="en-US" dirty="0" smtClean="0">
                <a:sym typeface="+mn-ea"/>
              </a:rPr>
              <a:t>、体重上升过快</a:t>
            </a:r>
          </a:p>
          <a:p>
            <a:r>
              <a:rPr lang="en-US" altLang="zh-CN" dirty="0" smtClean="0">
                <a:sym typeface="+mn-ea"/>
              </a:rPr>
              <a:t>2</a:t>
            </a:r>
            <a:r>
              <a:rPr lang="zh-CN" altLang="en-US" dirty="0" smtClean="0">
                <a:sym typeface="+mn-ea"/>
              </a:rPr>
              <a:t>、肺活量（肺活量</a:t>
            </a:r>
            <a:r>
              <a:rPr lang="en-US" altLang="zh-CN" dirty="0" smtClean="0">
                <a:sym typeface="+mn-ea"/>
              </a:rPr>
              <a:t>/</a:t>
            </a:r>
            <a:r>
              <a:rPr lang="zh-CN" altLang="en-US" dirty="0" smtClean="0">
                <a:sym typeface="+mn-ea"/>
              </a:rPr>
              <a:t>体重指数）的下降直接影响体质和机能。</a:t>
            </a:r>
          </a:p>
          <a:p>
            <a:r>
              <a:rPr lang="en-US" altLang="zh-CN" dirty="0" smtClean="0">
                <a:sym typeface="+mn-ea"/>
              </a:rPr>
              <a:t>3.  </a:t>
            </a:r>
            <a:r>
              <a:rPr lang="zh-CN" altLang="en-US" dirty="0" smtClean="0">
                <a:sym typeface="+mn-ea"/>
              </a:rPr>
              <a:t>力量、耐力训练必须加强（意志及品质塑造）。</a:t>
            </a:r>
            <a:endParaRPr lang="en-US" altLang="zh-CN" dirty="0" smtClean="0"/>
          </a:p>
          <a:p>
            <a:r>
              <a:rPr lang="en-US" altLang="zh-CN" dirty="0" smtClean="0">
                <a:sym typeface="+mn-ea"/>
              </a:rPr>
              <a:t>4. </a:t>
            </a:r>
            <a:r>
              <a:rPr lang="zh-CN" altLang="en-US" dirty="0" smtClean="0">
                <a:sym typeface="+mn-ea"/>
              </a:rPr>
              <a:t>肥胖率的快速升高将带来高血压、高血脂、糖尿病一系列健康和社会问题；视力低下已致征兵相应要求降低。</a:t>
            </a:r>
            <a:endParaRPr lang="zh-CN" altLang="en-US" dirty="0" smtClean="0"/>
          </a:p>
          <a:p>
            <a:endParaRPr lang="zh-CN"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pPr>
              <a:buNone/>
            </a:pPr>
            <a:endParaRPr lang="en-US" altLang="zh-CN" dirty="0" smtClean="0"/>
          </a:p>
          <a:p>
            <a:pPr>
              <a:buNone/>
            </a:pPr>
            <a:endParaRPr lang="en-US" altLang="zh-CN" dirty="0" smtClean="0"/>
          </a:p>
          <a:p>
            <a:pPr>
              <a:buNone/>
            </a:pPr>
            <a:r>
              <a:rPr lang="zh-CN" altLang="en-US" sz="6600" dirty="0" smtClean="0"/>
              <a:t> </a:t>
            </a:r>
            <a:r>
              <a:rPr lang="zh-CN" altLang="en-US" sz="3600" dirty="0" smtClean="0"/>
              <a:t>二、大学生常见心理问题的表现及            原因</a:t>
            </a:r>
            <a:endParaRPr lang="zh-CN" altLang="en-US" sz="3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en-US" sz="4800" dirty="0">
                <a:solidFill>
                  <a:srgbClr val="FF0000"/>
                </a:solidFill>
              </a:rPr>
              <a:t>高校学生面临的主要健康</a:t>
            </a:r>
            <a:r>
              <a:rPr lang="zh-CN" altLang="en-US" sz="4800" dirty="0" smtClean="0">
                <a:solidFill>
                  <a:srgbClr val="FF0000"/>
                </a:solidFill>
              </a:rPr>
              <a:t>问题</a:t>
            </a:r>
            <a:r>
              <a:rPr lang="en-US" altLang="zh-CN" sz="1100" dirty="0" smtClean="0">
                <a:solidFill>
                  <a:srgbClr val="FF0000"/>
                </a:solidFill>
              </a:rPr>
              <a:t>8</a:t>
            </a:r>
            <a:endParaRPr lang="zh-CN" altLang="en-US" sz="1100" dirty="0">
              <a:solidFill>
                <a:srgbClr val="FF0000"/>
              </a:solidFill>
            </a:endParaRPr>
          </a:p>
          <a:p>
            <a:endParaRPr lang="zh-CN" altLang="en-US" dirty="0"/>
          </a:p>
        </p:txBody>
      </p:sp>
    </p:spTree>
    <p:extLst>
      <p:ext uri="{BB962C8B-B14F-4D97-AF65-F5344CB8AC3E}">
        <p14:creationId xmlns:p14="http://schemas.microsoft.com/office/powerpoint/2010/main" val="1333945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sz="quarter" idx="1"/>
          </p:nvPr>
        </p:nvSpPr>
        <p:spPr>
          <a:xfrm>
            <a:off x="457200" y="1142984"/>
            <a:ext cx="7467600" cy="5330968"/>
          </a:xfrm>
        </p:spPr>
        <p:txBody>
          <a:bodyPr/>
          <a:lstStyle/>
          <a:p>
            <a:pPr>
              <a:buNone/>
            </a:pPr>
            <a:endParaRPr lang="en-US" altLang="zh-CN" dirty="0" smtClean="0"/>
          </a:p>
          <a:p>
            <a:r>
              <a:rPr lang="en-US" altLang="zh-CN" dirty="0" smtClean="0"/>
              <a:t>1.</a:t>
            </a:r>
            <a:r>
              <a:rPr lang="zh-CN" altLang="en-US" dirty="0" smtClean="0"/>
              <a:t>自卑感：不少大学生在中学时期是学习上的尖子，担任学生干部，获得过很多荣誉和奖励，自觉是同龄人中的佼佼者。进入大学之后，由于高等学府人才济济，部分人失去了学习上的明显优势，甚至出现补考、重修等情况。从而产生心理落差。</a:t>
            </a:r>
            <a:endParaRPr lang="en-US" altLang="zh-CN" dirty="0" smtClean="0"/>
          </a:p>
          <a:p>
            <a:r>
              <a:rPr lang="en-US" altLang="zh-CN" dirty="0" smtClean="0"/>
              <a:t>2.</a:t>
            </a:r>
            <a:r>
              <a:rPr lang="zh-CN" altLang="en-US" dirty="0" smtClean="0"/>
              <a:t>孤独感：进入高校之后，面对新的人际关系，一些大学生希望了解他人又不想完全敞开自己的心扉，不会主动与老师进行心理沟通，在同学中缺乏知心朋友，常常出现心理烦恼无处倾诉的情况。</a:t>
            </a:r>
            <a:endParaRPr lang="zh-CN"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US" altLang="zh-CN" dirty="0" smtClean="0"/>
              <a:t>3.</a:t>
            </a:r>
            <a:r>
              <a:rPr lang="zh-CN" altLang="en-US" dirty="0" smtClean="0"/>
              <a:t>不适当的家庭教育方式造成的逆反心理：应试教育使很多家长在子女考大学之前不把对子女性格的塑造放在首位，望子成龙心切，重智力轻德育，重书本知识轻能力培养，重身体健康轻心理健康，其要求超出子女的实际承受能力，加上家长与子女之间缺乏必要的交流与沟通，从而造成一些大学生在性格上出现偏差。</a:t>
            </a:r>
            <a:endParaRPr lang="en-US" altLang="zh-CN" dirty="0" smtClean="0"/>
          </a:p>
          <a:p>
            <a:r>
              <a:rPr lang="en-US" altLang="zh-CN" dirty="0" smtClean="0"/>
              <a:t>4.</a:t>
            </a:r>
            <a:r>
              <a:rPr lang="zh-CN" altLang="en-US" dirty="0" smtClean="0"/>
              <a:t>体制转型时期带来的压抑感：体制转型给人们的传统思想和生活方式带来了很大的冲击，各种压力也出现在大学生面前。考研、出国、找工作的压力越来越大，同学们深切感受到择业、就业的压力，出现新的心理矛盾，甚至产生沉重的压抑感。</a:t>
            </a:r>
            <a:endParaRPr lang="zh-CN"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r>
              <a:rPr lang="en-US" altLang="zh-CN" dirty="0" smtClean="0"/>
              <a:t>5.</a:t>
            </a:r>
            <a:r>
              <a:rPr lang="zh-CN" altLang="en-US" dirty="0" smtClean="0"/>
              <a:t>经济负担压力造成的失衡感：高校招生改革后，上大学必须交费，这对于经济欠发达地区家庭的学生来说，经费的压力很大；而家庭经济条件好的学生过分重视物质享受，这种经济的巨大悬殊容易使经济困难的学生产生不平衡感。</a:t>
            </a:r>
            <a:endParaRPr lang="en-US" altLang="zh-CN" dirty="0" smtClean="0"/>
          </a:p>
          <a:p>
            <a:r>
              <a:rPr lang="en-US" altLang="zh-CN" dirty="0" smtClean="0"/>
              <a:t>6.</a:t>
            </a:r>
            <a:r>
              <a:rPr lang="zh-CN" altLang="en-US" dirty="0" smtClean="0"/>
              <a:t>独生子女独特成长环境形成的优越感：</a:t>
            </a:r>
            <a:r>
              <a:rPr lang="en-US" altLang="zh-CN" dirty="0" smtClean="0"/>
              <a:t>20</a:t>
            </a:r>
            <a:r>
              <a:rPr lang="zh-CN" altLang="en-US" dirty="0" smtClean="0"/>
              <a:t>世纪</a:t>
            </a:r>
            <a:r>
              <a:rPr lang="en-US" altLang="zh-CN" dirty="0" smtClean="0"/>
              <a:t>80</a:t>
            </a:r>
            <a:r>
              <a:rPr lang="zh-CN" altLang="en-US" dirty="0" smtClean="0"/>
              <a:t>年代以来，由于我国实行计划生育政策，现在的大学生在家庭中大多都是独生子女，是家庭的宠儿，在成长过程中形成了以自我为中心的思维和行为方式，优越感强。一帆风顺时自大自满，遇到挫折时又容易一蹶不振。</a:t>
            </a:r>
            <a:endParaRPr lang="en-US" altLang="zh-CN" dirty="0" smtClean="0"/>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考核方式：论文</a:t>
            </a:r>
            <a:endParaRPr lang="zh-CN" altLang="en-US" sz="3600" dirty="0"/>
          </a:p>
        </p:txBody>
      </p:sp>
      <p:sp>
        <p:nvSpPr>
          <p:cNvPr id="3" name="内容占位符 2"/>
          <p:cNvSpPr>
            <a:spLocks noGrp="1"/>
          </p:cNvSpPr>
          <p:nvPr>
            <p:ph sz="quarter" idx="1"/>
          </p:nvPr>
        </p:nvSpPr>
        <p:spPr/>
        <p:txBody>
          <a:bodyPr/>
          <a:lstStyle/>
          <a:p>
            <a:r>
              <a:rPr lang="zh-CN" altLang="en-US" sz="3600" dirty="0" smtClean="0"/>
              <a:t>每节课写小总结</a:t>
            </a:r>
            <a:endParaRPr lang="en-US" altLang="zh-CN" sz="3600" dirty="0" smtClean="0"/>
          </a:p>
          <a:p>
            <a:r>
              <a:rPr lang="zh-CN" altLang="en-US" sz="3600" dirty="0" smtClean="0"/>
              <a:t>最后一节课交论文</a:t>
            </a:r>
            <a:endParaRPr lang="en-US" altLang="zh-CN" sz="3600" dirty="0" smtClean="0"/>
          </a:p>
          <a:p>
            <a:r>
              <a:rPr lang="zh-CN" altLang="en-US" sz="3600" dirty="0" smtClean="0"/>
              <a:t>参考平时点名、对待课程的态度</a:t>
            </a:r>
          </a:p>
          <a:p>
            <a:endParaRPr lang="zh-CN"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US" altLang="zh-CN" dirty="0" smtClean="0"/>
              <a:t>7.</a:t>
            </a:r>
            <a:r>
              <a:rPr lang="zh-CN" altLang="en-US" dirty="0" smtClean="0"/>
              <a:t>成长中的矛盾产生的困惑感：大学生往往正处于心理学家称之为“心理断乳”阶段，这一阶段中充满成熟和不成熟的矛盾，使大学生产生困惑感。如很强的独立意识与家庭约束，性成熟后对异性渴望交流、了解，但往往遇到障碍。</a:t>
            </a:r>
            <a:endParaRPr lang="en-US" altLang="zh-CN" dirty="0" smtClean="0"/>
          </a:p>
          <a:p>
            <a:endParaRPr lang="en-US" altLang="zh-CN" dirty="0" smtClean="0"/>
          </a:p>
          <a:p>
            <a:endParaRPr lang="zh-CN"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加强大学生心理健康的主要途径</a:t>
            </a:r>
            <a:endParaRPr lang="zh-CN" altLang="en-US" dirty="0"/>
          </a:p>
        </p:txBody>
      </p:sp>
      <p:sp>
        <p:nvSpPr>
          <p:cNvPr id="3" name="内容占位符 2"/>
          <p:cNvSpPr>
            <a:spLocks noGrp="1"/>
          </p:cNvSpPr>
          <p:nvPr>
            <p:ph sz="quarter" idx="1"/>
          </p:nvPr>
        </p:nvSpPr>
        <p:spPr/>
        <p:txBody>
          <a:bodyPr>
            <a:normAutofit fontScale="92500" lnSpcReduction="10000"/>
          </a:bodyPr>
          <a:lstStyle/>
          <a:p>
            <a:r>
              <a:rPr lang="en-US" altLang="zh-CN" dirty="0" smtClean="0"/>
              <a:t>1.</a:t>
            </a:r>
            <a:r>
              <a:rPr lang="zh-CN" altLang="en-US" dirty="0" smtClean="0"/>
              <a:t>开展心理咨询 </a:t>
            </a:r>
            <a:endParaRPr lang="en-US" altLang="zh-CN" dirty="0" smtClean="0"/>
          </a:p>
          <a:p>
            <a:pPr>
              <a:buNone/>
            </a:pPr>
            <a:r>
              <a:rPr lang="zh-CN" altLang="en-US" dirty="0" smtClean="0"/>
              <a:t>      主要有适应不良（学习及生活上的不适应），考前紧张、交往障碍以及因失恋等导致的抑郁、焦虑等，可通过心理咨询解决。</a:t>
            </a:r>
            <a:endParaRPr lang="en-US" altLang="zh-CN" dirty="0" smtClean="0"/>
          </a:p>
          <a:p>
            <a:r>
              <a:rPr lang="en-US" altLang="zh-CN" dirty="0" smtClean="0"/>
              <a:t>2.</a:t>
            </a:r>
            <a:r>
              <a:rPr lang="zh-CN" altLang="en-US" dirty="0" smtClean="0"/>
              <a:t>认识挫折，调整心理，提高耐受力</a:t>
            </a:r>
            <a:endParaRPr lang="en-US" altLang="zh-CN" dirty="0" smtClean="0"/>
          </a:p>
          <a:p>
            <a:pPr>
              <a:buNone/>
            </a:pPr>
            <a:r>
              <a:rPr lang="en-US" altLang="zh-CN" dirty="0" smtClean="0"/>
              <a:t>      </a:t>
            </a:r>
            <a:r>
              <a:rPr lang="zh-CN" altLang="en-US" dirty="0" smtClean="0"/>
              <a:t>大学生在抗挫折、磨难方面几乎普遍存在缺陷，应根据各自不同的需要，通过各种形式进行挫折教育。首先同学们要认识到</a:t>
            </a:r>
            <a:r>
              <a:rPr lang="zh-CN" altLang="en-US" dirty="0" smtClean="0">
                <a:solidFill>
                  <a:srgbClr val="FF0000"/>
                </a:solidFill>
              </a:rPr>
              <a:t>生活的酸甜苦辣都是营养，成功与失败都是财富</a:t>
            </a:r>
            <a:r>
              <a:rPr lang="zh-CN" altLang="en-US" dirty="0" smtClean="0"/>
              <a:t>；其次，要接纳和善于倾诉、宣泄挫折，帮助消除压抑使其达到心理上的平衡；第三，要正确分析和看待挫折，不能因挫折而否定自己的能力；第四，要创设情境，感受挫折，领略生活的艰辛和社会的复杂。通过转移、升华、补偿等方式理智的走出挫折阴影，从而培养自己承受挫折的能力。</a:t>
            </a:r>
            <a:endParaRPr lang="en-US" altLang="zh-CN" dirty="0" smtClean="0"/>
          </a:p>
          <a:p>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lnSpcReduction="10000"/>
          </a:bodyPr>
          <a:lstStyle/>
          <a:p>
            <a:r>
              <a:rPr lang="en-US" altLang="zh-CN" dirty="0" smtClean="0"/>
              <a:t>3.</a:t>
            </a:r>
            <a:r>
              <a:rPr lang="zh-CN" altLang="en-US" dirty="0" smtClean="0"/>
              <a:t>进行有效的人际关系培养</a:t>
            </a:r>
            <a:endParaRPr lang="en-US" altLang="zh-CN" dirty="0" smtClean="0"/>
          </a:p>
          <a:p>
            <a:pPr>
              <a:buNone/>
            </a:pPr>
            <a:r>
              <a:rPr lang="en-US" altLang="zh-CN" dirty="0" smtClean="0"/>
              <a:t>      </a:t>
            </a:r>
            <a:r>
              <a:rPr lang="zh-CN" altLang="en-US" dirty="0" smtClean="0"/>
              <a:t>建立良好的人际关系是消除抑郁、焦虑、孤独等消极情绪的重要手段。实际上大学生年龄相近，志趣相仿，朝夕相处，容易达到心理上的沟通，这对克服心里障碍，增强人际交往能力是极有利的。因此，同学们要改变社交观念，不能把必要的交往视为浪费时间、耽误学习，而应看作是扩展视野，增强心里健康的必要手段。要扩大社交范围，只要对学业、思想有所启发都要乐于接触，形成立体的良好人际关系，要多渠道交往，利用业缘圈、地缘圈、趣缘圈以及郊游、寒暑假，社会调查等加强交往实践；要注意交往对象的筛选，注意与良师益友、事业有成的人交往，在人际交往中学会换位思考，克制忍让，宽容带人。</a:t>
            </a:r>
            <a:endParaRPr lang="en-US" altLang="zh-CN" dirty="0" smtClean="0"/>
          </a:p>
          <a:p>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US" altLang="zh-CN" dirty="0" smtClean="0"/>
              <a:t>4.</a:t>
            </a:r>
            <a:r>
              <a:rPr lang="zh-CN" altLang="en-US" dirty="0" smtClean="0"/>
              <a:t>在社会实践中进行适应性锻炼</a:t>
            </a:r>
            <a:endParaRPr lang="en-US" altLang="zh-CN" dirty="0" smtClean="0"/>
          </a:p>
          <a:p>
            <a:pPr>
              <a:buNone/>
            </a:pPr>
            <a:r>
              <a:rPr lang="zh-CN" altLang="en-US" dirty="0" smtClean="0"/>
              <a:t>      大学生的心里适应能力是在社会实践中培养出来的，创造更多的实践机会，在社会实践中增长见识，调适心理，把自己融入到社会中，培养协作意识，从而树立健康向上的心态，在心理健康教育实践中参加各项工作和活动，使其在自我服务，自我教育活动中受到积极影响，形成良好的品质。</a:t>
            </a:r>
            <a:endParaRPr lang="zh-CN"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r>
              <a:rPr lang="zh-CN" altLang="en-US" sz="8000" dirty="0" smtClean="0">
                <a:solidFill>
                  <a:srgbClr val="FF0000"/>
                </a:solidFill>
              </a:rPr>
              <a:t>饮食与健康</a:t>
            </a:r>
            <a:r>
              <a:rPr lang="en-US" altLang="zh-CN" sz="1100" dirty="0" smtClean="0">
                <a:solidFill>
                  <a:srgbClr val="FF0000"/>
                </a:solidFill>
              </a:rPr>
              <a:t>10</a:t>
            </a:r>
            <a:endParaRPr lang="zh-CN" altLang="en-US" sz="1100" dirty="0">
              <a:solidFill>
                <a:srgbClr val="FF0000"/>
              </a:solidFill>
            </a:endParaRPr>
          </a:p>
        </p:txBody>
      </p:sp>
    </p:spTree>
    <p:extLst>
      <p:ext uri="{BB962C8B-B14F-4D97-AF65-F5344CB8AC3E}">
        <p14:creationId xmlns:p14="http://schemas.microsoft.com/office/powerpoint/2010/main" val="2193103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31377" y="1600200"/>
            <a:ext cx="7119246" cy="4873625"/>
          </a:xfrm>
        </p:spPr>
      </p:pic>
    </p:spTree>
    <p:extLst>
      <p:ext uri="{BB962C8B-B14F-4D97-AF65-F5344CB8AC3E}">
        <p14:creationId xmlns:p14="http://schemas.microsoft.com/office/powerpoint/2010/main" val="11298459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pPr>
              <a:buNone/>
            </a:pPr>
            <a:endParaRPr lang="en-US" altLang="zh-CN" dirty="0" smtClean="0"/>
          </a:p>
          <a:p>
            <a:pPr>
              <a:buNone/>
            </a:pPr>
            <a:endParaRPr lang="en-US" altLang="zh-CN" dirty="0" smtClean="0"/>
          </a:p>
          <a:p>
            <a:pPr>
              <a:buNone/>
            </a:pPr>
            <a:r>
              <a:rPr lang="en-US" altLang="zh-CN" sz="7200" dirty="0" smtClean="0"/>
              <a:t> </a:t>
            </a:r>
            <a:r>
              <a:rPr lang="zh-CN" altLang="en-US" sz="3200" dirty="0" smtClean="0"/>
              <a:t>三、大学生休学与死亡原因的启示</a:t>
            </a:r>
            <a:endParaRPr lang="zh-CN" altLang="en-US" sz="32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graphicFrame>
        <p:nvGraphicFramePr>
          <p:cNvPr id="4" name="内容占位符 3"/>
          <p:cNvGraphicFramePr>
            <a:graphicFrameLocks noGrp="1"/>
          </p:cNvGraphicFramePr>
          <p:nvPr>
            <p:ph sz="quarter" idx="1"/>
          </p:nvPr>
        </p:nvGraphicFramePr>
        <p:xfrm>
          <a:off x="539552" y="2132856"/>
          <a:ext cx="7467600" cy="1381760"/>
        </p:xfrm>
        <a:graphic>
          <a:graphicData uri="http://schemas.openxmlformats.org/drawingml/2006/table">
            <a:tbl>
              <a:tblPr firstRow="1" bandRow="1">
                <a:tableStyleId>{5C22544A-7EE6-4342-B048-85BDC9FD1C3A}</a:tableStyleId>
              </a:tblPr>
              <a:tblGrid>
                <a:gridCol w="1493520"/>
                <a:gridCol w="1493520"/>
                <a:gridCol w="1493520"/>
                <a:gridCol w="1493520"/>
                <a:gridCol w="1493520"/>
              </a:tblGrid>
              <a:tr h="370840">
                <a:tc>
                  <a:txBody>
                    <a:bodyPr/>
                    <a:lstStyle/>
                    <a:p>
                      <a:endParaRPr lang="zh-CN" altLang="en-US" dirty="0"/>
                    </a:p>
                  </a:txBody>
                  <a:tcPr/>
                </a:tc>
                <a:tc>
                  <a:txBody>
                    <a:bodyPr/>
                    <a:lstStyle/>
                    <a:p>
                      <a:r>
                        <a:rPr lang="zh-CN" altLang="en-US" dirty="0" smtClean="0"/>
                        <a:t>心脑血管疾病</a:t>
                      </a:r>
                      <a:endParaRPr lang="zh-CN" altLang="en-US" dirty="0"/>
                    </a:p>
                  </a:txBody>
                  <a:tcPr/>
                </a:tc>
                <a:tc>
                  <a:txBody>
                    <a:bodyPr/>
                    <a:lstStyle/>
                    <a:p>
                      <a:r>
                        <a:rPr lang="zh-CN" altLang="en-US" dirty="0" smtClean="0"/>
                        <a:t>      肿瘤</a:t>
                      </a:r>
                      <a:endParaRPr lang="zh-CN" altLang="en-US" dirty="0"/>
                    </a:p>
                  </a:txBody>
                  <a:tcPr/>
                </a:tc>
                <a:tc>
                  <a:txBody>
                    <a:bodyPr/>
                    <a:lstStyle/>
                    <a:p>
                      <a:r>
                        <a:rPr lang="en-US" altLang="zh-CN" dirty="0" smtClean="0"/>
                        <a:t>   </a:t>
                      </a:r>
                      <a:r>
                        <a:rPr lang="zh-CN" altLang="en-US" dirty="0" smtClean="0"/>
                        <a:t>脑脓肿</a:t>
                      </a:r>
                      <a:endParaRPr lang="zh-CN" altLang="en-US" dirty="0"/>
                    </a:p>
                  </a:txBody>
                  <a:tcPr/>
                </a:tc>
                <a:tc>
                  <a:txBody>
                    <a:bodyPr/>
                    <a:lstStyle/>
                    <a:p>
                      <a:r>
                        <a:rPr lang="zh-CN" altLang="en-US" dirty="0" smtClean="0"/>
                        <a:t>   合计</a:t>
                      </a:r>
                      <a:endParaRPr lang="zh-CN" altLang="en-US" dirty="0"/>
                    </a:p>
                  </a:txBody>
                  <a:tcPr/>
                </a:tc>
              </a:tr>
              <a:tr h="370840">
                <a:tc>
                  <a:txBody>
                    <a:bodyPr/>
                    <a:lstStyle/>
                    <a:p>
                      <a:r>
                        <a:rPr lang="zh-CN" altLang="en-US" dirty="0" smtClean="0"/>
                        <a:t>     人数</a:t>
                      </a:r>
                      <a:endParaRPr lang="zh-CN" altLang="en-US" dirty="0"/>
                    </a:p>
                  </a:txBody>
                  <a:tcPr/>
                </a:tc>
                <a:tc>
                  <a:txBody>
                    <a:bodyPr/>
                    <a:lstStyle/>
                    <a:p>
                      <a:r>
                        <a:rPr lang="en-US" altLang="zh-CN" dirty="0" smtClean="0"/>
                        <a:t>7</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9</a:t>
                      </a:r>
                      <a:endParaRPr lang="zh-CN" altLang="en-US" dirty="0"/>
                    </a:p>
                  </a:txBody>
                  <a:tcPr/>
                </a:tc>
              </a:tr>
              <a:tr h="370840">
                <a:tc>
                  <a:txBody>
                    <a:bodyPr/>
                    <a:lstStyle/>
                    <a:p>
                      <a:r>
                        <a:rPr lang="zh-CN" altLang="en-US" dirty="0" smtClean="0"/>
                        <a:t>     构成</a:t>
                      </a:r>
                      <a:endParaRPr lang="zh-CN" altLang="en-US" dirty="0"/>
                    </a:p>
                  </a:txBody>
                  <a:tcPr/>
                </a:tc>
                <a:tc>
                  <a:txBody>
                    <a:bodyPr/>
                    <a:lstStyle/>
                    <a:p>
                      <a:r>
                        <a:rPr lang="en-US" altLang="zh-CN" dirty="0" smtClean="0"/>
                        <a:t>7/9</a:t>
                      </a:r>
                      <a:endParaRPr lang="zh-CN" altLang="en-US" dirty="0"/>
                    </a:p>
                  </a:txBody>
                  <a:tcPr/>
                </a:tc>
                <a:tc>
                  <a:txBody>
                    <a:bodyPr/>
                    <a:lstStyle/>
                    <a:p>
                      <a:r>
                        <a:rPr lang="en-US" altLang="zh-CN" dirty="0" smtClean="0"/>
                        <a:t>1/9</a:t>
                      </a:r>
                      <a:endParaRPr lang="zh-CN" altLang="en-US" dirty="0"/>
                    </a:p>
                  </a:txBody>
                  <a:tcPr/>
                </a:tc>
                <a:tc>
                  <a:txBody>
                    <a:bodyPr/>
                    <a:lstStyle/>
                    <a:p>
                      <a:r>
                        <a:rPr lang="en-US" altLang="zh-CN" dirty="0" smtClean="0"/>
                        <a:t>1/9</a:t>
                      </a:r>
                      <a:endParaRPr lang="zh-CN" altLang="en-US" dirty="0"/>
                    </a:p>
                  </a:txBody>
                  <a:tcPr/>
                </a:tc>
                <a:tc>
                  <a:txBody>
                    <a:bodyPr/>
                    <a:lstStyle/>
                    <a:p>
                      <a:r>
                        <a:rPr lang="en-US" altLang="zh-CN" dirty="0" smtClean="0"/>
                        <a:t>1</a:t>
                      </a:r>
                      <a:endParaRPr lang="zh-CN" altLang="en-US" dirty="0"/>
                    </a:p>
                  </a:txBody>
                  <a:tcPr/>
                </a:tc>
              </a:tr>
            </a:tbl>
          </a:graphicData>
        </a:graphic>
      </p:graphicFrame>
      <p:sp>
        <p:nvSpPr>
          <p:cNvPr id="5" name="矩形 4"/>
          <p:cNvSpPr/>
          <p:nvPr/>
        </p:nvSpPr>
        <p:spPr>
          <a:xfrm>
            <a:off x="1259632" y="1556792"/>
            <a:ext cx="5904656" cy="369332"/>
          </a:xfrm>
          <a:prstGeom prst="rect">
            <a:avLst/>
          </a:prstGeom>
        </p:spPr>
        <p:txBody>
          <a:bodyPr wrap="square">
            <a:spAutoFit/>
          </a:bodyPr>
          <a:lstStyle/>
          <a:p>
            <a:r>
              <a:rPr lang="en-US" altLang="zh-CN" dirty="0" smtClean="0"/>
              <a:t>      </a:t>
            </a:r>
            <a:r>
              <a:rPr lang="zh-CN" altLang="en-US" dirty="0" smtClean="0"/>
              <a:t>表 </a:t>
            </a:r>
            <a:r>
              <a:rPr lang="en-US" altLang="zh-CN" dirty="0" smtClean="0"/>
              <a:t>1      97</a:t>
            </a:r>
            <a:r>
              <a:rPr lang="zh-CN" altLang="en-US" dirty="0" smtClean="0"/>
              <a:t>年浙江省大中专学生疾病死亡疾病构成</a:t>
            </a:r>
            <a:endParaRPr lang="zh-CN" altLang="en-US" dirty="0"/>
          </a:p>
        </p:txBody>
      </p:sp>
      <p:sp>
        <p:nvSpPr>
          <p:cNvPr id="8" name="矩形 7"/>
          <p:cNvSpPr/>
          <p:nvPr/>
        </p:nvSpPr>
        <p:spPr>
          <a:xfrm>
            <a:off x="1187624" y="4077072"/>
            <a:ext cx="6840760" cy="369332"/>
          </a:xfrm>
          <a:prstGeom prst="rect">
            <a:avLst/>
          </a:prstGeom>
        </p:spPr>
        <p:txBody>
          <a:bodyPr wrap="square">
            <a:spAutoFit/>
          </a:bodyPr>
          <a:lstStyle/>
          <a:p>
            <a:r>
              <a:rPr lang="zh-CN" altLang="en-US" dirty="0" smtClean="0"/>
              <a:t>            表 </a:t>
            </a:r>
            <a:r>
              <a:rPr lang="en-US" altLang="zh-CN" dirty="0" smtClean="0"/>
              <a:t>2      97</a:t>
            </a:r>
            <a:r>
              <a:rPr lang="zh-CN" altLang="en-US" dirty="0" smtClean="0"/>
              <a:t>年浙江省大中专学生意外死因构成</a:t>
            </a:r>
            <a:endParaRPr lang="zh-CN" altLang="en-US" dirty="0"/>
          </a:p>
        </p:txBody>
      </p:sp>
      <p:graphicFrame>
        <p:nvGraphicFramePr>
          <p:cNvPr id="9" name="表格 8"/>
          <p:cNvGraphicFramePr>
            <a:graphicFrameLocks noGrp="1"/>
          </p:cNvGraphicFramePr>
          <p:nvPr/>
        </p:nvGraphicFramePr>
        <p:xfrm>
          <a:off x="539552" y="4581128"/>
          <a:ext cx="7704856" cy="1730572"/>
        </p:xfrm>
        <a:graphic>
          <a:graphicData uri="http://schemas.openxmlformats.org/drawingml/2006/table">
            <a:tbl>
              <a:tblPr firstRow="1" bandRow="1">
                <a:tableStyleId>{5C22544A-7EE6-4342-B048-85BDC9FD1C3A}</a:tableStyleId>
              </a:tblPr>
              <a:tblGrid>
                <a:gridCol w="1296144"/>
                <a:gridCol w="864096"/>
                <a:gridCol w="729081"/>
                <a:gridCol w="963107"/>
                <a:gridCol w="963107"/>
                <a:gridCol w="963107"/>
                <a:gridCol w="963107"/>
                <a:gridCol w="963107"/>
              </a:tblGrid>
              <a:tr h="668816">
                <a:tc>
                  <a:txBody>
                    <a:bodyPr/>
                    <a:lstStyle/>
                    <a:p>
                      <a:endParaRPr lang="zh-CN" altLang="en-US" dirty="0"/>
                    </a:p>
                  </a:txBody>
                  <a:tcPr/>
                </a:tc>
                <a:tc>
                  <a:txBody>
                    <a:bodyPr/>
                    <a:lstStyle/>
                    <a:p>
                      <a:r>
                        <a:rPr lang="zh-CN" altLang="en-US" dirty="0" smtClean="0"/>
                        <a:t>交通     事故</a:t>
                      </a:r>
                      <a:endParaRPr lang="zh-CN" altLang="en-US" dirty="0"/>
                    </a:p>
                  </a:txBody>
                  <a:tcPr/>
                </a:tc>
                <a:tc>
                  <a:txBody>
                    <a:bodyPr/>
                    <a:lstStyle/>
                    <a:p>
                      <a:r>
                        <a:rPr lang="zh-CN" altLang="en-US" dirty="0" smtClean="0"/>
                        <a:t>自杀</a:t>
                      </a:r>
                      <a:endParaRPr lang="zh-CN" altLang="en-US" dirty="0"/>
                    </a:p>
                  </a:txBody>
                  <a:tcPr/>
                </a:tc>
                <a:tc>
                  <a:txBody>
                    <a:bodyPr/>
                    <a:lstStyle/>
                    <a:p>
                      <a:r>
                        <a:rPr lang="zh-CN" altLang="en-US" dirty="0" smtClean="0"/>
                        <a:t>他杀</a:t>
                      </a:r>
                      <a:endParaRPr lang="zh-CN" altLang="en-US" dirty="0"/>
                    </a:p>
                  </a:txBody>
                  <a:tcPr/>
                </a:tc>
                <a:tc>
                  <a:txBody>
                    <a:bodyPr/>
                    <a:lstStyle/>
                    <a:p>
                      <a:r>
                        <a:rPr lang="zh-CN" altLang="en-US" dirty="0" smtClean="0"/>
                        <a:t>触电</a:t>
                      </a:r>
                      <a:endParaRPr lang="zh-CN" altLang="en-US" dirty="0"/>
                    </a:p>
                  </a:txBody>
                  <a:tcPr/>
                </a:tc>
                <a:tc>
                  <a:txBody>
                    <a:bodyPr/>
                    <a:lstStyle/>
                    <a:p>
                      <a:r>
                        <a:rPr lang="zh-CN" altLang="en-US" dirty="0" smtClean="0"/>
                        <a:t>煤气中毒</a:t>
                      </a:r>
                      <a:endParaRPr lang="zh-CN" altLang="en-US" dirty="0"/>
                    </a:p>
                  </a:txBody>
                  <a:tcPr/>
                </a:tc>
                <a:tc>
                  <a:txBody>
                    <a:bodyPr/>
                    <a:lstStyle/>
                    <a:p>
                      <a:r>
                        <a:rPr lang="zh-CN" altLang="en-US" dirty="0" smtClean="0"/>
                        <a:t>手术意外</a:t>
                      </a:r>
                      <a:endParaRPr lang="zh-CN" altLang="en-US" dirty="0"/>
                    </a:p>
                  </a:txBody>
                  <a:tcPr/>
                </a:tc>
                <a:tc>
                  <a:txBody>
                    <a:bodyPr/>
                    <a:lstStyle/>
                    <a:p>
                      <a:r>
                        <a:rPr lang="zh-CN" altLang="en-US" dirty="0" smtClean="0"/>
                        <a:t>合计</a:t>
                      </a:r>
                      <a:endParaRPr lang="zh-CN" altLang="en-US" dirty="0"/>
                    </a:p>
                  </a:txBody>
                  <a:tcPr/>
                </a:tc>
              </a:tr>
              <a:tr h="421676">
                <a:tc>
                  <a:txBody>
                    <a:bodyPr/>
                    <a:lstStyle/>
                    <a:p>
                      <a:r>
                        <a:rPr lang="zh-CN" altLang="en-US" dirty="0" smtClean="0"/>
                        <a:t>人数</a:t>
                      </a:r>
                      <a:endParaRPr lang="zh-CN" altLang="en-US" dirty="0"/>
                    </a:p>
                  </a:txBody>
                  <a:tcPr/>
                </a:tc>
                <a:tc>
                  <a:txBody>
                    <a:bodyPr/>
                    <a:lstStyle/>
                    <a:p>
                      <a:r>
                        <a:rPr lang="en-US" altLang="zh-CN" dirty="0" smtClean="0"/>
                        <a:t>4</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11</a:t>
                      </a:r>
                      <a:endParaRPr lang="zh-CN" altLang="en-US" dirty="0"/>
                    </a:p>
                  </a:txBody>
                  <a:tcPr/>
                </a:tc>
              </a:tr>
              <a:tr h="421676">
                <a:tc>
                  <a:txBody>
                    <a:bodyPr/>
                    <a:lstStyle/>
                    <a:p>
                      <a:r>
                        <a:rPr lang="zh-CN" altLang="en-US" dirty="0" smtClean="0"/>
                        <a:t>比例</a:t>
                      </a:r>
                      <a:endParaRPr lang="zh-CN" altLang="en-US" dirty="0"/>
                    </a:p>
                  </a:txBody>
                  <a:tcPr/>
                </a:tc>
                <a:tc>
                  <a:txBody>
                    <a:bodyPr/>
                    <a:lstStyle/>
                    <a:p>
                      <a:r>
                        <a:rPr lang="en-US" altLang="zh-CN" dirty="0" smtClean="0"/>
                        <a:t>4/11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1/11</a:t>
                      </a:r>
                    </a:p>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2/11</a:t>
                      </a:r>
                    </a:p>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1/11</a:t>
                      </a:r>
                    </a:p>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2/11</a:t>
                      </a:r>
                    </a:p>
                    <a:p>
                      <a:endParaRPr lang="zh-CN" altLang="en-US" dirty="0"/>
                    </a:p>
                  </a:txBody>
                  <a:tcPr/>
                </a:tc>
                <a:tc>
                  <a:txBody>
                    <a:bodyPr/>
                    <a:lstStyle/>
                    <a:p>
                      <a:r>
                        <a:rPr lang="en-US" altLang="zh-CN" dirty="0" smtClean="0"/>
                        <a:t>1/11</a:t>
                      </a:r>
                    </a:p>
                  </a:txBody>
                  <a:tcPr/>
                </a:tc>
                <a:tc>
                  <a:txBody>
                    <a:bodyPr/>
                    <a:lstStyle/>
                    <a:p>
                      <a:r>
                        <a:rPr lang="en-US" altLang="zh-CN" dirty="0" smtClean="0"/>
                        <a:t>1</a:t>
                      </a:r>
                    </a:p>
                  </a:txBody>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74638"/>
            <a:ext cx="7385248" cy="994122"/>
          </a:xfrm>
        </p:spPr>
        <p:txBody>
          <a:bodyPr>
            <a:normAutofit fontScale="90000"/>
          </a:bodyPr>
          <a:lstStyle/>
          <a:p>
            <a:r>
              <a:rPr lang="zh-CN" altLang="en-US" dirty="0" smtClean="0"/>
              <a:t>表</a:t>
            </a:r>
            <a:r>
              <a:rPr lang="en-US" altLang="zh-CN" dirty="0" smtClean="0"/>
              <a:t>3   97</a:t>
            </a:r>
            <a:r>
              <a:rPr lang="zh-CN" altLang="en-US" dirty="0" smtClean="0"/>
              <a:t>年浙江省大学生因病休退学疾病构成</a:t>
            </a:r>
            <a:endParaRPr lang="zh-CN" altLang="en-US" dirty="0"/>
          </a:p>
        </p:txBody>
      </p:sp>
      <p:graphicFrame>
        <p:nvGraphicFramePr>
          <p:cNvPr id="4" name="内容占位符 3"/>
          <p:cNvGraphicFramePr>
            <a:graphicFrameLocks noGrp="1"/>
          </p:cNvGraphicFramePr>
          <p:nvPr>
            <p:ph sz="quarter" idx="1"/>
          </p:nvPr>
        </p:nvGraphicFramePr>
        <p:xfrm>
          <a:off x="457200" y="1340768"/>
          <a:ext cx="7427168" cy="4752526"/>
        </p:xfrm>
        <a:graphic>
          <a:graphicData uri="http://schemas.openxmlformats.org/drawingml/2006/table">
            <a:tbl>
              <a:tblPr firstRow="1" bandRow="1">
                <a:tableStyleId>{5C22544A-7EE6-4342-B048-85BDC9FD1C3A}</a:tableStyleId>
              </a:tblPr>
              <a:tblGrid>
                <a:gridCol w="2935995"/>
                <a:gridCol w="1976108"/>
                <a:gridCol w="2515065"/>
              </a:tblGrid>
              <a:tr h="636029">
                <a:tc>
                  <a:txBody>
                    <a:bodyPr/>
                    <a:lstStyle/>
                    <a:p>
                      <a:r>
                        <a:rPr lang="zh-CN" altLang="en-US" dirty="0" smtClean="0"/>
                        <a:t>         疾病类别</a:t>
                      </a:r>
                      <a:endParaRPr lang="zh-CN" altLang="en-US" dirty="0"/>
                    </a:p>
                  </a:txBody>
                  <a:tcPr/>
                </a:tc>
                <a:tc>
                  <a:txBody>
                    <a:bodyPr/>
                    <a:lstStyle/>
                    <a:p>
                      <a:r>
                        <a:rPr lang="zh-CN" altLang="en-US" dirty="0" smtClean="0"/>
                        <a:t>            人数</a:t>
                      </a:r>
                      <a:endParaRPr lang="zh-CN" altLang="en-US" dirty="0"/>
                    </a:p>
                  </a:txBody>
                  <a:tcPr/>
                </a:tc>
                <a:tc>
                  <a:txBody>
                    <a:bodyPr/>
                    <a:lstStyle/>
                    <a:p>
                      <a:r>
                        <a:rPr lang="en-US" altLang="zh-CN" dirty="0" smtClean="0"/>
                        <a:t>              %</a:t>
                      </a:r>
                      <a:endParaRPr lang="zh-CN" altLang="en-US" dirty="0"/>
                    </a:p>
                  </a:txBody>
                  <a:tcPr/>
                </a:tc>
              </a:tr>
              <a:tr h="374227">
                <a:tc>
                  <a:txBody>
                    <a:bodyPr/>
                    <a:lstStyle/>
                    <a:p>
                      <a:r>
                        <a:rPr lang="zh-CN" altLang="en-US" dirty="0" smtClean="0"/>
                        <a:t>传染性疾病</a:t>
                      </a:r>
                      <a:endParaRPr lang="zh-CN" altLang="en-US" dirty="0"/>
                    </a:p>
                  </a:txBody>
                  <a:tcPr/>
                </a:tc>
                <a:tc>
                  <a:txBody>
                    <a:bodyPr/>
                    <a:lstStyle/>
                    <a:p>
                      <a:r>
                        <a:rPr lang="en-US" altLang="zh-CN" dirty="0" smtClean="0"/>
                        <a:t>85</a:t>
                      </a:r>
                      <a:endParaRPr lang="zh-CN" altLang="en-US" dirty="0"/>
                    </a:p>
                  </a:txBody>
                  <a:tcPr/>
                </a:tc>
                <a:tc>
                  <a:txBody>
                    <a:bodyPr/>
                    <a:lstStyle/>
                    <a:p>
                      <a:r>
                        <a:rPr lang="en-US" altLang="zh-CN" dirty="0" smtClean="0"/>
                        <a:t>42.08</a:t>
                      </a:r>
                      <a:endParaRPr lang="zh-CN" altLang="en-US" dirty="0"/>
                    </a:p>
                  </a:txBody>
                  <a:tcPr/>
                </a:tc>
              </a:tr>
              <a:tr h="374227">
                <a:tc>
                  <a:txBody>
                    <a:bodyPr/>
                    <a:lstStyle/>
                    <a:p>
                      <a:r>
                        <a:rPr lang="zh-CN" altLang="en-US" dirty="0" smtClean="0"/>
                        <a:t>神经精神疾病</a:t>
                      </a:r>
                      <a:endParaRPr lang="zh-CN" altLang="en-US" dirty="0"/>
                    </a:p>
                  </a:txBody>
                  <a:tcPr/>
                </a:tc>
                <a:tc>
                  <a:txBody>
                    <a:bodyPr/>
                    <a:lstStyle/>
                    <a:p>
                      <a:r>
                        <a:rPr lang="en-US" altLang="zh-CN" dirty="0" smtClean="0"/>
                        <a:t>71</a:t>
                      </a:r>
                      <a:endParaRPr lang="zh-CN" altLang="en-US" dirty="0"/>
                    </a:p>
                  </a:txBody>
                  <a:tcPr/>
                </a:tc>
                <a:tc>
                  <a:txBody>
                    <a:bodyPr/>
                    <a:lstStyle/>
                    <a:p>
                      <a:r>
                        <a:rPr lang="en-US" altLang="zh-CN" dirty="0" smtClean="0"/>
                        <a:t>35.15</a:t>
                      </a:r>
                      <a:endParaRPr lang="zh-CN" altLang="en-US" dirty="0"/>
                    </a:p>
                  </a:txBody>
                  <a:tcPr/>
                </a:tc>
              </a:tr>
              <a:tr h="374227">
                <a:tc>
                  <a:txBody>
                    <a:bodyPr/>
                    <a:lstStyle/>
                    <a:p>
                      <a:r>
                        <a:rPr lang="zh-CN" altLang="en-US" dirty="0" smtClean="0"/>
                        <a:t>肿瘤</a:t>
                      </a:r>
                      <a:endParaRPr lang="zh-CN" altLang="en-US" dirty="0"/>
                    </a:p>
                  </a:txBody>
                  <a:tcPr/>
                </a:tc>
                <a:tc>
                  <a:txBody>
                    <a:bodyPr/>
                    <a:lstStyle/>
                    <a:p>
                      <a:r>
                        <a:rPr lang="en-US" altLang="zh-CN" dirty="0" smtClean="0"/>
                        <a:t>3</a:t>
                      </a:r>
                      <a:endParaRPr lang="zh-CN" altLang="en-US" dirty="0"/>
                    </a:p>
                  </a:txBody>
                  <a:tcPr/>
                </a:tc>
                <a:tc>
                  <a:txBody>
                    <a:bodyPr/>
                    <a:lstStyle/>
                    <a:p>
                      <a:r>
                        <a:rPr lang="en-US" altLang="zh-CN" dirty="0" smtClean="0"/>
                        <a:t>1.49</a:t>
                      </a:r>
                      <a:endParaRPr lang="zh-CN" altLang="en-US" dirty="0"/>
                    </a:p>
                  </a:txBody>
                  <a:tcPr/>
                </a:tc>
              </a:tr>
              <a:tr h="374227">
                <a:tc>
                  <a:txBody>
                    <a:bodyPr/>
                    <a:lstStyle/>
                    <a:p>
                      <a:r>
                        <a:rPr lang="zh-CN" altLang="en-US" dirty="0" smtClean="0"/>
                        <a:t>内分泌</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0.37</a:t>
                      </a:r>
                      <a:endParaRPr lang="zh-CN" altLang="en-US" dirty="0"/>
                    </a:p>
                  </a:txBody>
                  <a:tcPr/>
                </a:tc>
              </a:tr>
              <a:tr h="374227">
                <a:tc>
                  <a:txBody>
                    <a:bodyPr/>
                    <a:lstStyle/>
                    <a:p>
                      <a:r>
                        <a:rPr lang="zh-CN" altLang="en-US" dirty="0" smtClean="0"/>
                        <a:t>循环系统疾病</a:t>
                      </a:r>
                      <a:endParaRPr lang="zh-CN" altLang="en-US" dirty="0"/>
                    </a:p>
                  </a:txBody>
                  <a:tcPr/>
                </a:tc>
                <a:tc>
                  <a:txBody>
                    <a:bodyPr/>
                    <a:lstStyle/>
                    <a:p>
                      <a:r>
                        <a:rPr lang="en-US" altLang="zh-CN" dirty="0" smtClean="0"/>
                        <a:t>9</a:t>
                      </a:r>
                      <a:endParaRPr lang="zh-CN" altLang="en-US" dirty="0"/>
                    </a:p>
                  </a:txBody>
                  <a:tcPr/>
                </a:tc>
                <a:tc>
                  <a:txBody>
                    <a:bodyPr/>
                    <a:lstStyle/>
                    <a:p>
                      <a:r>
                        <a:rPr lang="en-US" altLang="zh-CN" dirty="0" smtClean="0"/>
                        <a:t>3.38</a:t>
                      </a:r>
                      <a:endParaRPr lang="zh-CN" altLang="en-US" dirty="0"/>
                    </a:p>
                  </a:txBody>
                  <a:tcPr/>
                </a:tc>
              </a:tr>
              <a:tr h="374227">
                <a:tc>
                  <a:txBody>
                    <a:bodyPr/>
                    <a:lstStyle/>
                    <a:p>
                      <a:r>
                        <a:rPr lang="zh-CN" altLang="en-US" dirty="0" smtClean="0"/>
                        <a:t>呼吸系统疾病</a:t>
                      </a:r>
                      <a:endParaRPr lang="zh-CN" altLang="en-US" dirty="0"/>
                    </a:p>
                  </a:txBody>
                  <a:tcPr/>
                </a:tc>
                <a:tc>
                  <a:txBody>
                    <a:bodyPr/>
                    <a:lstStyle/>
                    <a:p>
                      <a:r>
                        <a:rPr lang="en-US" altLang="zh-CN" dirty="0" smtClean="0"/>
                        <a:t>4</a:t>
                      </a:r>
                      <a:endParaRPr lang="zh-CN" altLang="en-US" dirty="0"/>
                    </a:p>
                  </a:txBody>
                  <a:tcPr/>
                </a:tc>
                <a:tc>
                  <a:txBody>
                    <a:bodyPr/>
                    <a:lstStyle/>
                    <a:p>
                      <a:r>
                        <a:rPr lang="en-US" altLang="zh-CN" dirty="0" smtClean="0"/>
                        <a:t>1.98</a:t>
                      </a:r>
                      <a:endParaRPr lang="zh-CN" altLang="en-US" dirty="0"/>
                    </a:p>
                  </a:txBody>
                  <a:tcPr/>
                </a:tc>
              </a:tr>
              <a:tr h="374227">
                <a:tc>
                  <a:txBody>
                    <a:bodyPr/>
                    <a:lstStyle/>
                    <a:p>
                      <a:r>
                        <a:rPr lang="zh-CN" altLang="en-US" dirty="0" smtClean="0"/>
                        <a:t>消化系统疾病</a:t>
                      </a:r>
                      <a:endParaRPr lang="zh-CN" altLang="en-US" dirty="0"/>
                    </a:p>
                  </a:txBody>
                  <a:tcPr/>
                </a:tc>
                <a:tc>
                  <a:txBody>
                    <a:bodyPr/>
                    <a:lstStyle/>
                    <a:p>
                      <a:r>
                        <a:rPr lang="en-US" altLang="zh-CN" dirty="0" smtClean="0"/>
                        <a:t>6</a:t>
                      </a:r>
                      <a:endParaRPr lang="zh-CN" altLang="en-US" dirty="0"/>
                    </a:p>
                  </a:txBody>
                  <a:tcPr/>
                </a:tc>
                <a:tc>
                  <a:txBody>
                    <a:bodyPr/>
                    <a:lstStyle/>
                    <a:p>
                      <a:r>
                        <a:rPr lang="en-US" altLang="zh-CN" dirty="0" smtClean="0"/>
                        <a:t>2.97</a:t>
                      </a:r>
                      <a:endParaRPr lang="zh-CN" altLang="en-US" dirty="0"/>
                    </a:p>
                  </a:txBody>
                  <a:tcPr/>
                </a:tc>
              </a:tr>
              <a:tr h="374227">
                <a:tc>
                  <a:txBody>
                    <a:bodyPr/>
                    <a:lstStyle/>
                    <a:p>
                      <a:r>
                        <a:rPr lang="zh-CN" altLang="en-US" dirty="0" smtClean="0"/>
                        <a:t>泌尿系统疾病</a:t>
                      </a:r>
                      <a:endParaRPr lang="zh-CN" altLang="en-US" dirty="0"/>
                    </a:p>
                  </a:txBody>
                  <a:tcPr/>
                </a:tc>
                <a:tc>
                  <a:txBody>
                    <a:bodyPr/>
                    <a:lstStyle/>
                    <a:p>
                      <a:r>
                        <a:rPr lang="en-US" altLang="zh-CN" dirty="0" smtClean="0"/>
                        <a:t>7</a:t>
                      </a:r>
                      <a:endParaRPr lang="zh-CN" altLang="en-US" dirty="0"/>
                    </a:p>
                  </a:txBody>
                  <a:tcPr/>
                </a:tc>
                <a:tc>
                  <a:txBody>
                    <a:bodyPr/>
                    <a:lstStyle/>
                    <a:p>
                      <a:r>
                        <a:rPr lang="en-US" altLang="zh-CN" dirty="0" smtClean="0"/>
                        <a:t>3.47</a:t>
                      </a:r>
                      <a:endParaRPr lang="zh-CN" altLang="en-US" dirty="0"/>
                    </a:p>
                  </a:txBody>
                  <a:tcPr/>
                </a:tc>
              </a:tr>
              <a:tr h="374227">
                <a:tc>
                  <a:txBody>
                    <a:bodyPr/>
                    <a:lstStyle/>
                    <a:p>
                      <a:r>
                        <a:rPr lang="zh-CN" altLang="en-US" dirty="0" smtClean="0"/>
                        <a:t>损伤和中毒</a:t>
                      </a:r>
                      <a:endParaRPr lang="zh-CN" altLang="en-US" dirty="0"/>
                    </a:p>
                  </a:txBody>
                  <a:tcPr/>
                </a:tc>
                <a:tc>
                  <a:txBody>
                    <a:bodyPr/>
                    <a:lstStyle/>
                    <a:p>
                      <a:r>
                        <a:rPr lang="en-US" altLang="zh-CN" dirty="0" smtClean="0"/>
                        <a:t>4</a:t>
                      </a:r>
                      <a:endParaRPr lang="zh-CN" altLang="en-US" dirty="0"/>
                    </a:p>
                  </a:txBody>
                  <a:tcPr/>
                </a:tc>
                <a:tc>
                  <a:txBody>
                    <a:bodyPr/>
                    <a:lstStyle/>
                    <a:p>
                      <a:r>
                        <a:rPr lang="en-US" altLang="zh-CN" dirty="0" smtClean="0"/>
                        <a:t>1.98</a:t>
                      </a:r>
                      <a:endParaRPr lang="zh-CN" altLang="en-US" dirty="0"/>
                    </a:p>
                  </a:txBody>
                  <a:tcPr/>
                </a:tc>
              </a:tr>
              <a:tr h="374227">
                <a:tc>
                  <a:txBody>
                    <a:bodyPr/>
                    <a:lstStyle/>
                    <a:p>
                      <a:r>
                        <a:rPr lang="zh-CN" altLang="en-US" dirty="0" smtClean="0"/>
                        <a:t>其他疾病</a:t>
                      </a:r>
                      <a:endParaRPr lang="zh-CN" altLang="en-US" dirty="0"/>
                    </a:p>
                  </a:txBody>
                  <a:tcPr/>
                </a:tc>
                <a:tc>
                  <a:txBody>
                    <a:bodyPr/>
                    <a:lstStyle/>
                    <a:p>
                      <a:r>
                        <a:rPr lang="en-US" altLang="zh-CN" dirty="0" smtClean="0"/>
                        <a:t>12</a:t>
                      </a:r>
                      <a:endParaRPr lang="zh-CN" altLang="en-US" dirty="0"/>
                    </a:p>
                  </a:txBody>
                  <a:tcPr/>
                </a:tc>
                <a:tc>
                  <a:txBody>
                    <a:bodyPr/>
                    <a:lstStyle/>
                    <a:p>
                      <a:r>
                        <a:rPr lang="en-US" altLang="zh-CN" dirty="0" smtClean="0"/>
                        <a:t>5.94</a:t>
                      </a:r>
                      <a:endParaRPr lang="zh-CN" altLang="en-US" dirty="0"/>
                    </a:p>
                  </a:txBody>
                  <a:tcPr/>
                </a:tc>
              </a:tr>
              <a:tr h="374227">
                <a:tc>
                  <a:txBody>
                    <a:bodyPr/>
                    <a:lstStyle/>
                    <a:p>
                      <a:r>
                        <a:rPr lang="zh-CN" altLang="en-US" dirty="0" smtClean="0"/>
                        <a:t>合计</a:t>
                      </a:r>
                      <a:endParaRPr lang="zh-CN" altLang="en-US" dirty="0"/>
                    </a:p>
                  </a:txBody>
                  <a:tcPr/>
                </a:tc>
                <a:tc>
                  <a:txBody>
                    <a:bodyPr/>
                    <a:lstStyle/>
                    <a:p>
                      <a:r>
                        <a:rPr lang="en-US" altLang="zh-CN" dirty="0" smtClean="0"/>
                        <a:t>202</a:t>
                      </a:r>
                      <a:endParaRPr lang="zh-CN" altLang="en-US" dirty="0"/>
                    </a:p>
                  </a:txBody>
                  <a:tcPr/>
                </a:tc>
                <a:tc>
                  <a:txBody>
                    <a:bodyPr/>
                    <a:lstStyle/>
                    <a:p>
                      <a:r>
                        <a:rPr lang="en-US" altLang="zh-CN" dirty="0" smtClean="0"/>
                        <a:t>100.00</a:t>
                      </a:r>
                      <a:endParaRPr lang="zh-CN" altLang="en-US" dirty="0"/>
                    </a:p>
                  </a:txBody>
                  <a:tcPr/>
                </a:tc>
              </a:tr>
            </a:tbl>
          </a:graphicData>
        </a:graphic>
      </p:graphicFrame>
      <p:sp>
        <p:nvSpPr>
          <p:cNvPr id="5" name="标题 1"/>
          <p:cNvSpPr txBox="1"/>
          <p:nvPr/>
        </p:nvSpPr>
        <p:spPr>
          <a:xfrm>
            <a:off x="467544" y="6165304"/>
            <a:ext cx="7272808" cy="432048"/>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small" spc="0" normalizeH="0" baseline="0" noProof="0" dirty="0" smtClean="0">
                <a:ln>
                  <a:noFill/>
                </a:ln>
                <a:solidFill>
                  <a:schemeClr val="tx2"/>
                </a:solidFill>
                <a:effectLst/>
                <a:uLnTx/>
                <a:uFillTx/>
                <a:latin typeface="+mj-lt"/>
                <a:ea typeface="+mj-ea"/>
                <a:cs typeface="+mj-cs"/>
              </a:rPr>
              <a:t>          资料来自</a:t>
            </a:r>
            <a:r>
              <a:rPr lang="en-US" altLang="zh-CN" sz="1600" cap="small" dirty="0" smtClean="0">
                <a:solidFill>
                  <a:schemeClr val="tx2"/>
                </a:solidFill>
                <a:latin typeface="+mj-lt"/>
                <a:ea typeface="+mj-ea"/>
                <a:cs typeface="+mj-cs"/>
              </a:rPr>
              <a:t>《</a:t>
            </a:r>
            <a:r>
              <a:rPr lang="zh-CN" altLang="en-US" sz="1600" cap="small" dirty="0" smtClean="0">
                <a:solidFill>
                  <a:schemeClr val="tx2"/>
                </a:solidFill>
                <a:latin typeface="+mj-lt"/>
                <a:ea typeface="+mj-ea"/>
                <a:cs typeface="+mj-cs"/>
              </a:rPr>
              <a:t>中国学校卫生</a:t>
            </a:r>
            <a:r>
              <a:rPr lang="en-US" altLang="zh-CN" sz="1600" cap="small" dirty="0" smtClean="0">
                <a:solidFill>
                  <a:schemeClr val="tx2"/>
                </a:solidFill>
                <a:latin typeface="+mj-lt"/>
                <a:ea typeface="+mj-ea"/>
                <a:cs typeface="+mj-cs"/>
              </a:rPr>
              <a:t>》2000</a:t>
            </a:r>
            <a:r>
              <a:rPr lang="zh-CN" altLang="en-US" sz="1600" cap="small" dirty="0" smtClean="0">
                <a:solidFill>
                  <a:schemeClr val="tx2"/>
                </a:solidFill>
                <a:latin typeface="+mj-lt"/>
                <a:ea typeface="+mj-ea"/>
                <a:cs typeface="+mj-cs"/>
              </a:rPr>
              <a:t>第</a:t>
            </a:r>
            <a:r>
              <a:rPr lang="en-US" altLang="zh-CN" sz="1600" cap="small" dirty="0" smtClean="0">
                <a:solidFill>
                  <a:schemeClr val="tx2"/>
                </a:solidFill>
                <a:latin typeface="+mj-lt"/>
                <a:ea typeface="+mj-ea"/>
                <a:cs typeface="+mj-cs"/>
              </a:rPr>
              <a:t>3</a:t>
            </a:r>
            <a:r>
              <a:rPr lang="zh-CN" altLang="en-US" sz="1600" cap="small" dirty="0" smtClean="0">
                <a:solidFill>
                  <a:schemeClr val="tx2"/>
                </a:solidFill>
                <a:latin typeface="+mj-lt"/>
                <a:ea typeface="+mj-ea"/>
                <a:cs typeface="+mj-cs"/>
              </a:rPr>
              <a:t>期</a:t>
            </a:r>
            <a:endParaRPr kumimoji="0" lang="zh-CN" altLang="en-US" sz="16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pPr>
              <a:buNone/>
            </a:pPr>
            <a:r>
              <a:rPr lang="zh-CN" altLang="en-US" sz="3600" dirty="0" smtClean="0"/>
              <a:t> 我省近年因病休学、死亡及</a:t>
            </a:r>
            <a:endParaRPr lang="en-US" altLang="zh-CN" sz="3600" dirty="0" smtClean="0"/>
          </a:p>
          <a:p>
            <a:pPr>
              <a:buNone/>
            </a:pPr>
            <a:r>
              <a:rPr lang="en-US" altLang="zh-CN" sz="3600" dirty="0" smtClean="0"/>
              <a:t>         </a:t>
            </a:r>
            <a:r>
              <a:rPr lang="zh-CN" altLang="en-US" sz="3600" dirty="0" smtClean="0"/>
              <a:t>意外死亡原因简说</a:t>
            </a:r>
            <a:endParaRPr lang="en-US" altLang="zh-CN" sz="3600" dirty="0" smtClean="0"/>
          </a:p>
          <a:p>
            <a:pPr>
              <a:buNone/>
            </a:pPr>
            <a:r>
              <a:rPr lang="en-US" altLang="zh-CN" sz="3600" dirty="0" smtClean="0"/>
              <a:t>     </a:t>
            </a:r>
            <a:r>
              <a:rPr lang="zh-CN" altLang="en-US" sz="3600" dirty="0" smtClean="0"/>
              <a:t>因病休学：结核病</a:t>
            </a:r>
            <a:endParaRPr lang="en-US" altLang="zh-CN" sz="3600" dirty="0" smtClean="0"/>
          </a:p>
          <a:p>
            <a:pPr>
              <a:buNone/>
            </a:pPr>
            <a:r>
              <a:rPr lang="en-US" altLang="zh-CN" sz="3600" dirty="0" smtClean="0"/>
              <a:t>     </a:t>
            </a:r>
            <a:r>
              <a:rPr lang="zh-CN" altLang="en-US" sz="3600" dirty="0" smtClean="0"/>
              <a:t>因病死亡：出血热</a:t>
            </a:r>
            <a:endParaRPr lang="en-US" altLang="zh-CN" sz="3600" dirty="0" smtClean="0"/>
          </a:p>
          <a:p>
            <a:pPr>
              <a:buNone/>
            </a:pPr>
            <a:r>
              <a:rPr lang="en-US" altLang="zh-CN" sz="3600" dirty="0" smtClean="0"/>
              <a:t>     </a:t>
            </a:r>
            <a:r>
              <a:rPr lang="zh-CN" altLang="en-US" sz="3600" dirty="0" smtClean="0"/>
              <a:t>意外死亡：酒精中毒、交通事故、意外</a:t>
            </a:r>
            <a:endParaRPr lang="zh-CN" alt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pPr>
              <a:buNone/>
            </a:pPr>
            <a:r>
              <a:rPr lang="zh-CN" altLang="en-US" dirty="0" smtClean="0"/>
              <a:t>    </a:t>
            </a:r>
            <a:endParaRPr lang="en-US" altLang="zh-CN" dirty="0" smtClean="0"/>
          </a:p>
          <a:p>
            <a:pPr>
              <a:buNone/>
            </a:pPr>
            <a:r>
              <a:rPr lang="en-US" altLang="zh-CN" dirty="0" smtClean="0"/>
              <a:t>     </a:t>
            </a:r>
            <a:r>
              <a:rPr lang="zh-CN" altLang="en-US" sz="3600" dirty="0" smtClean="0"/>
              <a:t>本节课后思考题</a:t>
            </a:r>
            <a:endParaRPr lang="en-US" altLang="zh-CN" sz="3600" dirty="0" smtClean="0"/>
          </a:p>
          <a:p>
            <a:endParaRPr lang="en-US" altLang="zh-CN" dirty="0" smtClean="0"/>
          </a:p>
          <a:p>
            <a:r>
              <a:rPr lang="zh-CN" altLang="en-US" sz="3200" dirty="0" smtClean="0"/>
              <a:t>健康的概念与如何保持健康</a:t>
            </a:r>
            <a:endParaRPr lang="en-US" altLang="zh-CN" sz="3200" dirty="0" smtClean="0"/>
          </a:p>
          <a:p>
            <a:r>
              <a:rPr lang="zh-CN" altLang="en-US" sz="3200" dirty="0" smtClean="0"/>
              <a:t>了解亚健康的意义何在</a:t>
            </a:r>
            <a:endParaRPr lang="en-US" altLang="zh-CN" sz="3200" dirty="0" smtClean="0"/>
          </a:p>
          <a:p>
            <a:r>
              <a:rPr lang="zh-CN" altLang="en-US" sz="3200" dirty="0" smtClean="0"/>
              <a:t>如何学好健康教育课</a:t>
            </a:r>
            <a:endParaRPr lang="zh-CN" altLang="en-US" sz="3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cstate="print"/>
          <a:srcRect/>
          <a:stretch>
            <a:fillRect/>
          </a:stretch>
        </p:blipFill>
        <p:spPr bwMode="auto">
          <a:xfrm>
            <a:off x="468313" y="1700213"/>
            <a:ext cx="8064500" cy="4854575"/>
          </a:xfrm>
          <a:prstGeom prst="rect">
            <a:avLst/>
          </a:prstGeom>
          <a:noFill/>
          <a:ln w="9525">
            <a:noFill/>
            <a:miter lim="800000"/>
            <a:headEnd/>
            <a:tailEnd/>
          </a:ln>
        </p:spPr>
      </p:pic>
      <p:sp>
        <p:nvSpPr>
          <p:cNvPr id="28674" name="Rectangle 3"/>
          <p:cNvSpPr>
            <a:spLocks noChangeArrowheads="1"/>
          </p:cNvSpPr>
          <p:nvPr/>
        </p:nvSpPr>
        <p:spPr bwMode="auto">
          <a:xfrm>
            <a:off x="539750" y="1166813"/>
            <a:ext cx="8289925" cy="533400"/>
          </a:xfrm>
          <a:prstGeom prst="rect">
            <a:avLst/>
          </a:prstGeom>
          <a:solidFill>
            <a:srgbClr val="FF99CC"/>
          </a:solidFill>
          <a:ln w="9525">
            <a:noFill/>
            <a:miter lim="800000"/>
          </a:ln>
        </p:spPr>
        <p:txBody>
          <a:bodyPr wrap="none">
            <a:spAutoFit/>
          </a:bodyPr>
          <a:lstStyle/>
          <a:p>
            <a:pPr algn="ctr"/>
            <a:r>
              <a:rPr lang="en-US" altLang="zh-CN" sz="2900">
                <a:latin typeface="Century Schoolbook" charset="0"/>
              </a:rPr>
              <a:t>2004</a:t>
            </a:r>
            <a:r>
              <a:rPr lang="zh-CN" altLang="en-US" sz="2900">
                <a:latin typeface="Century Schoolbook" charset="0"/>
              </a:rPr>
              <a:t>～</a:t>
            </a:r>
            <a:r>
              <a:rPr lang="en-US" altLang="zh-CN" sz="2900">
                <a:latin typeface="Century Schoolbook" charset="0"/>
              </a:rPr>
              <a:t>2009</a:t>
            </a:r>
            <a:r>
              <a:rPr lang="zh-CN" altLang="en-US" sz="2900">
                <a:latin typeface="Century Schoolbook" charset="0"/>
              </a:rPr>
              <a:t>年西安市学生肺结核报告发病率</a:t>
            </a:r>
            <a:r>
              <a:rPr lang="en-US" altLang="zh-CN" sz="2900">
                <a:latin typeface="Century Schoolbook" charset="0"/>
              </a:rPr>
              <a:t>(/10</a:t>
            </a:r>
            <a:r>
              <a:rPr lang="zh-CN" altLang="en-US" sz="2900">
                <a:latin typeface="Century Schoolbook" charset="0"/>
              </a:rPr>
              <a:t>万</a:t>
            </a:r>
            <a:r>
              <a:rPr lang="en-US" altLang="zh-CN" sz="2900">
                <a:latin typeface="Century Schoolbook" charset="0"/>
              </a:rPr>
              <a:t>)</a:t>
            </a:r>
          </a:p>
        </p:txBody>
      </p:sp>
      <p:sp>
        <p:nvSpPr>
          <p:cNvPr id="23556" name="Text Box 4"/>
          <p:cNvSpPr txBox="1">
            <a:spLocks noChangeArrowheads="1"/>
          </p:cNvSpPr>
          <p:nvPr/>
        </p:nvSpPr>
        <p:spPr bwMode="auto">
          <a:xfrm>
            <a:off x="2338388" y="6442075"/>
            <a:ext cx="4321175" cy="442913"/>
          </a:xfrm>
          <a:prstGeom prst="rect">
            <a:avLst/>
          </a:prstGeom>
          <a:noFill/>
          <a:ln w="9525">
            <a:noFill/>
            <a:miter lim="800000"/>
          </a:ln>
          <a:effectLst/>
        </p:spPr>
        <p:txBody>
          <a:bodyPr>
            <a:spAutoFit/>
          </a:bodyPr>
          <a:lstStyle/>
          <a:p>
            <a:pPr algn="ctr" fontAlgn="auto">
              <a:spcBef>
                <a:spcPct val="50000"/>
              </a:spcBef>
              <a:spcAft>
                <a:spcPts val="0"/>
              </a:spcAft>
              <a:defRPr/>
            </a:pPr>
            <a:r>
              <a:rPr lang="zh-CN" altLang="en-US" sz="2300" dirty="0">
                <a:solidFill>
                  <a:srgbClr val="24486C"/>
                </a:solidFill>
                <a:effectLst>
                  <a:outerShdw blurRad="38100" dist="38100" dir="2700000" algn="tl">
                    <a:srgbClr val="C0C0C0"/>
                  </a:outerShdw>
                </a:effectLst>
                <a:ea typeface="+mn-ea"/>
              </a:rPr>
              <a:t>西安市疾病预防控制中心提供</a:t>
            </a:r>
          </a:p>
        </p:txBody>
      </p:sp>
      <p:sp>
        <p:nvSpPr>
          <p:cNvPr id="23557" name="Rectangle 5"/>
          <p:cNvSpPr>
            <a:spLocks noChangeArrowheads="1"/>
          </p:cNvSpPr>
          <p:nvPr/>
        </p:nvSpPr>
        <p:spPr bwMode="auto">
          <a:xfrm>
            <a:off x="479425" y="274638"/>
            <a:ext cx="7445375" cy="639762"/>
          </a:xfrm>
          <a:prstGeom prst="rect">
            <a:avLst/>
          </a:prstGeom>
          <a:noFill/>
          <a:ln w="9525">
            <a:noFill/>
            <a:miter lim="800000"/>
          </a:ln>
          <a:effectLst/>
        </p:spPr>
        <p:txBody>
          <a:bodyPr anchor="ctr"/>
          <a:lstStyle/>
          <a:p>
            <a:pPr algn="ctr" fontAlgn="auto">
              <a:spcBef>
                <a:spcPts val="0"/>
              </a:spcBef>
              <a:spcAft>
                <a:spcPts val="0"/>
              </a:spcAft>
              <a:defRPr/>
            </a:pPr>
            <a:r>
              <a:rPr lang="zh-CN" altLang="en-US" sz="3600" dirty="0">
                <a:solidFill>
                  <a:srgbClr val="FF0000"/>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学校结核病发病率逐年上升</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pPr fontAlgn="auto">
              <a:spcAft>
                <a:spcPts val="0"/>
              </a:spcAft>
              <a:defRPr/>
            </a:pPr>
            <a:r>
              <a:rPr lang="zh-CN" altLang="en-US" sz="3600" b="1" dirty="0" smtClean="0">
                <a:effectLst>
                  <a:outerShdw blurRad="38100" dist="38100" dir="2700000" algn="tl">
                    <a:srgbClr val="C0C0C0"/>
                  </a:outerShdw>
                </a:effectLst>
                <a:latin typeface="微软雅黑" panose="020B0503020204020204" charset="-122"/>
                <a:ea typeface="微软雅黑" panose="020B0503020204020204" charset="-122"/>
              </a:rPr>
              <a:t>政府强力干预显效果</a:t>
            </a:r>
            <a:endParaRPr lang="zh-CN" altLang="en-US" sz="3600" b="1" dirty="0">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29699" name="Rectangle 3"/>
          <p:cNvSpPr>
            <a:spLocks noGrp="1" noChangeArrowheads="1"/>
          </p:cNvSpPr>
          <p:nvPr>
            <p:ph type="body" sz="half" idx="1"/>
          </p:nvPr>
        </p:nvSpPr>
        <p:spPr>
          <a:xfrm>
            <a:off x="285750" y="1071563"/>
            <a:ext cx="8207375" cy="1943100"/>
          </a:xfrm>
        </p:spPr>
        <p:txBody>
          <a:bodyPr>
            <a:normAutofit lnSpcReduction="10000"/>
          </a:bodyPr>
          <a:lstStyle/>
          <a:p>
            <a:pPr marL="457200" indent="-457200" fontAlgn="auto">
              <a:lnSpc>
                <a:spcPct val="120000"/>
              </a:lnSpc>
              <a:spcAft>
                <a:spcPts val="0"/>
              </a:spcAft>
              <a:buFont typeface="Wingdings" panose="05000000000000000000" pitchFamily="2" charset="2"/>
              <a:buNone/>
              <a:defRPr/>
            </a:pPr>
            <a:r>
              <a:rPr lang="zh-CN" altLang="en-US" sz="2600" dirty="0">
                <a:latin typeface="Times New Roman" panose="02020603050405020304" pitchFamily="18" charset="0"/>
              </a:rPr>
              <a:t>     		</a:t>
            </a:r>
            <a:r>
              <a:rPr lang="zh-CN" altLang="en-US" sz="2600" dirty="0">
                <a:solidFill>
                  <a:srgbClr val="FF0000"/>
                </a:solidFill>
                <a:latin typeface="Times New Roman" panose="02020603050405020304" pitchFamily="18" charset="0"/>
              </a:rPr>
              <a:t>依据</a:t>
            </a:r>
            <a:r>
              <a:rPr lang="en-US" altLang="zh-CN" sz="2600" dirty="0">
                <a:solidFill>
                  <a:srgbClr val="FF0000"/>
                </a:solidFill>
                <a:latin typeface="Times New Roman" panose="02020603050405020304" pitchFamily="18" charset="0"/>
              </a:rPr>
              <a:t>《</a:t>
            </a:r>
            <a:r>
              <a:rPr lang="zh-CN" altLang="en-US" sz="2600" dirty="0">
                <a:solidFill>
                  <a:srgbClr val="FF0000"/>
                </a:solidFill>
                <a:latin typeface="Times New Roman" panose="02020603050405020304" pitchFamily="18" charset="0"/>
              </a:rPr>
              <a:t>陕西省卫生厅陕西省教育厅关于加强我省学校结核病防治工作的通知</a:t>
            </a:r>
            <a:r>
              <a:rPr lang="en-US" altLang="zh-CN" sz="2600" dirty="0">
                <a:solidFill>
                  <a:srgbClr val="FF0000"/>
                </a:solidFill>
                <a:latin typeface="Times New Roman" panose="02020603050405020304" pitchFamily="18" charset="0"/>
              </a:rPr>
              <a:t>》</a:t>
            </a:r>
            <a:r>
              <a:rPr lang="zh-CN" altLang="en-US" sz="2600" dirty="0">
                <a:solidFill>
                  <a:srgbClr val="FF0000"/>
                </a:solidFill>
                <a:latin typeface="Times New Roman" panose="02020603050405020304" pitchFamily="18" charset="0"/>
              </a:rPr>
              <a:t>陕政办发  </a:t>
            </a:r>
            <a:r>
              <a:rPr lang="en-US" altLang="zh-CN" sz="2600" dirty="0">
                <a:solidFill>
                  <a:srgbClr val="FF0000"/>
                </a:solidFill>
                <a:latin typeface="Times New Roman" panose="02020603050405020304" pitchFamily="18" charset="0"/>
              </a:rPr>
              <a:t>[2008]  16</a:t>
            </a:r>
            <a:r>
              <a:rPr lang="zh-CN" altLang="en-US" sz="2600" dirty="0">
                <a:solidFill>
                  <a:srgbClr val="FF0000"/>
                </a:solidFill>
                <a:latin typeface="Times New Roman" panose="02020603050405020304" pitchFamily="18" charset="0"/>
              </a:rPr>
              <a:t>号，学校应成立相应的组织机构，以确保学校结核</a:t>
            </a:r>
            <a:r>
              <a:rPr lang="zh-CN" altLang="en-US" sz="2600" dirty="0" smtClean="0">
                <a:solidFill>
                  <a:srgbClr val="FF0000"/>
                </a:solidFill>
                <a:latin typeface="Times New Roman" panose="02020603050405020304" pitchFamily="18" charset="0"/>
              </a:rPr>
              <a:t>病、传染病防</a:t>
            </a:r>
            <a:r>
              <a:rPr lang="zh-CN" altLang="en-US" sz="2600" dirty="0">
                <a:solidFill>
                  <a:srgbClr val="FF0000"/>
                </a:solidFill>
                <a:latin typeface="Times New Roman" panose="02020603050405020304" pitchFamily="18" charset="0"/>
              </a:rPr>
              <a:t>控工作顺利开展。</a:t>
            </a:r>
          </a:p>
        </p:txBody>
      </p:sp>
      <p:graphicFrame>
        <p:nvGraphicFramePr>
          <p:cNvPr id="29700" name="Group 4"/>
          <p:cNvGraphicFramePr>
            <a:graphicFrameLocks noGrp="1"/>
          </p:cNvGraphicFramePr>
          <p:nvPr>
            <p:ph sz="half" idx="2"/>
          </p:nvPr>
        </p:nvGraphicFramePr>
        <p:xfrm>
          <a:off x="788988" y="3213100"/>
          <a:ext cx="5738813" cy="3066162"/>
        </p:xfrm>
        <a:graphic>
          <a:graphicData uri="http://schemas.openxmlformats.org/drawingml/2006/table">
            <a:tbl>
              <a:tblPr/>
              <a:tblGrid>
                <a:gridCol w="2005013"/>
                <a:gridCol w="3733800"/>
              </a:tblGrid>
              <a:tr h="7048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None/>
                      </a:pPr>
                      <a:r>
                        <a:rPr kumimoji="0" lang="zh-CN" altLang="en-US" sz="2800" b="1" i="0" u="none" strike="noStrike" cap="none" normalizeH="0" baseline="0" dirty="0" smtClean="0">
                          <a:ln>
                            <a:noFill/>
                          </a:ln>
                          <a:solidFill>
                            <a:schemeClr val="tx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组成成员</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None/>
                      </a:pPr>
                      <a:r>
                        <a:rPr kumimoji="0" lang="zh-CN" altLang="en-US" sz="2800" b="1" i="0" u="none" strike="noStrike" cap="none" normalizeH="0" baseline="0" dirty="0" smtClean="0">
                          <a:ln>
                            <a:noFill/>
                          </a:ln>
                          <a:solidFill>
                            <a:schemeClr val="tx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职  责</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606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校长</a:t>
                      </a:r>
                      <a:r>
                        <a:rPr kumimoji="0" lang="en-US" altLang="zh-CN"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校医</a:t>
                      </a:r>
                      <a:r>
                        <a:rPr kumimoji="0" lang="en-US" altLang="zh-CN"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班主任</a:t>
                      </a:r>
                      <a:r>
                        <a:rPr kumimoji="0" lang="en-US" altLang="zh-CN"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辅导员</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accent2"/>
                        </a:buClr>
                        <a:buSzTx/>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Arial" panose="020B0604020202020204" pitchFamily="34" charset="0"/>
                        </a:rPr>
                        <a:t>1. 日常管理：日常监测、结核病健康教育等</a:t>
                      </a:r>
                    </a:p>
                    <a:p>
                      <a:pPr marL="0" marR="0" lvl="0" indent="0" algn="l" defTabSz="914400" rtl="0" eaLnBrk="1" fontAlgn="base" latinLnBrk="0" hangingPunct="1">
                        <a:lnSpc>
                          <a:spcPct val="120000"/>
                        </a:lnSpc>
                        <a:spcBef>
                          <a:spcPct val="20000"/>
                        </a:spcBef>
                        <a:spcAft>
                          <a:spcPct val="0"/>
                        </a:spcAft>
                        <a:buClr>
                          <a:schemeClr val="accent2"/>
                        </a:buClr>
                        <a:buSzTx/>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Arial" panose="020B0604020202020204" pitchFamily="34" charset="0"/>
                        </a:rPr>
                        <a:t>2. 疫情处置：学校出现结核病疫情时，要落实各项疫情处置措施</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灯片编号占位符 6"/>
          <p:cNvSpPr>
            <a:spLocks noGrp="1"/>
          </p:cNvSpPr>
          <p:nvPr>
            <p:ph type="sldNum" sz="quarter" idx="11"/>
          </p:nvPr>
        </p:nvSpPr>
        <p:spPr bwMode="auto">
          <a:xfrm>
            <a:off x="6553200" y="6461125"/>
            <a:ext cx="2133600" cy="320675"/>
          </a:xfrm>
          <a:noFill/>
          <a:ln>
            <a:miter lim="800000"/>
          </a:ln>
        </p:spPr>
        <p:txBody>
          <a:bodyPr wrap="square" lIns="91440" tIns="45720" rIns="91440" bIns="45720" numCol="1" anchorCtr="0" compatLnSpc="1"/>
          <a:lstStyle/>
          <a:p>
            <a:pPr fontAlgn="base">
              <a:spcBef>
                <a:spcPct val="0"/>
              </a:spcBef>
              <a:spcAft>
                <a:spcPct val="0"/>
              </a:spcAft>
            </a:pPr>
            <a:fld id="{4C58DC1F-1C1D-49A3-B13A-DC2A1804BE60}" type="slidenum">
              <a:rPr lang="zh-CN" altLang="en-US" smtClean="0"/>
              <a:t>92</a:t>
            </a:fld>
            <a:endParaRPr lang="en-US" altLang="zh-CN" smtClean="0"/>
          </a:p>
        </p:txBody>
      </p:sp>
      <p:sp>
        <p:nvSpPr>
          <p:cNvPr id="115714" name="Rectangle 2"/>
          <p:cNvSpPr>
            <a:spLocks noGrp="1" noChangeArrowheads="1"/>
          </p:cNvSpPr>
          <p:nvPr>
            <p:ph type="title"/>
          </p:nvPr>
        </p:nvSpPr>
        <p:spPr>
          <a:xfrm>
            <a:off x="214313" y="0"/>
            <a:ext cx="8610600" cy="571500"/>
          </a:xfrm>
        </p:spPr>
        <p:txBody>
          <a:bodyPr/>
          <a:lstStyle/>
          <a:p>
            <a:pPr fontAlgn="auto">
              <a:spcAft>
                <a:spcPts val="0"/>
              </a:spcAft>
              <a:defRPr/>
            </a:pPr>
            <a:r>
              <a:rPr lang="zh-CN" altLang="en-US" sz="2800" dirty="0">
                <a:latin typeface="黑体" panose="02010609060101010101" pitchFamily="49" charset="-122"/>
                <a:ea typeface="黑体" panose="02010609060101010101" pitchFamily="49" charset="-122"/>
              </a:rPr>
              <a:t>   </a:t>
            </a:r>
            <a:r>
              <a:rPr lang="zh-CN" altLang="en-US" sz="2800" b="1" i="1" dirty="0">
                <a:latin typeface="黑体" panose="02010609060101010101" pitchFamily="49" charset="-122"/>
                <a:ea typeface="黑体" panose="02010609060101010101" pitchFamily="49" charset="-122"/>
              </a:rPr>
              <a:t>学生疫情概况</a:t>
            </a:r>
            <a:r>
              <a:rPr lang="en-US" altLang="zh-CN" sz="2400" b="1" i="1" dirty="0">
                <a:ea typeface="宋体" panose="02010600030101010101" pitchFamily="2" charset="-122"/>
              </a:rPr>
              <a:t>2005-20</a:t>
            </a:r>
            <a:r>
              <a:rPr lang="zh-CN" altLang="en-US" sz="2400" b="1" i="1" dirty="0">
                <a:ea typeface="宋体" panose="02010600030101010101" pitchFamily="2" charset="-122"/>
              </a:rPr>
              <a:t>1</a:t>
            </a:r>
            <a:r>
              <a:rPr lang="en-US" altLang="zh-CN" sz="2400" b="1" i="1" dirty="0">
                <a:ea typeface="宋体" panose="02010600030101010101" pitchFamily="2" charset="-122"/>
              </a:rPr>
              <a:t>3</a:t>
            </a:r>
            <a:r>
              <a:rPr lang="zh-CN" altLang="en-US" sz="2400" b="1" i="1" dirty="0">
                <a:ea typeface="宋体" panose="02010600030101010101" pitchFamily="2" charset="-122"/>
              </a:rPr>
              <a:t>年大疫情报告病人情况</a:t>
            </a:r>
          </a:p>
        </p:txBody>
      </p:sp>
      <p:graphicFrame>
        <p:nvGraphicFramePr>
          <p:cNvPr id="115860" name="Group 148"/>
          <p:cNvGraphicFramePr>
            <a:graphicFrameLocks noGrp="1"/>
          </p:cNvGraphicFramePr>
          <p:nvPr>
            <p:ph sz="half" idx="2"/>
          </p:nvPr>
        </p:nvGraphicFramePr>
        <p:xfrm>
          <a:off x="214313" y="571500"/>
          <a:ext cx="8763000" cy="6110289"/>
        </p:xfrm>
        <a:graphic>
          <a:graphicData uri="http://schemas.openxmlformats.org/drawingml/2006/table">
            <a:tbl>
              <a:tblPr/>
              <a:tblGrid>
                <a:gridCol w="1054100"/>
                <a:gridCol w="1217613"/>
                <a:gridCol w="1136650"/>
                <a:gridCol w="1541462"/>
                <a:gridCol w="1216025"/>
                <a:gridCol w="1217613"/>
                <a:gridCol w="1379537"/>
              </a:tblGrid>
              <a:tr h="511175">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年度</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活动性肺结核病人</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涂阳病人</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r h="503238">
                <a:tc vMerge="1">
                  <a:txBody>
                    <a:bodyPr/>
                    <a:lstStyle/>
                    <a:p>
                      <a:endParaRPr lang="zh-CN"/>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   全省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   学生</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  比例（</a:t>
                      </a:r>
                      <a:r>
                        <a:rPr kumimoji="0" lang="en-US" altLang="zh-CN"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a:t>
                      </a: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  全省</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学生</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比例(</a:t>
                      </a:r>
                      <a:r>
                        <a:rPr kumimoji="0" lang="en-US" altLang="zh-CN"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a:t>
                      </a:r>
                      <a:r>
                        <a:rPr kumimoji="0" lang="zh-CN" altLang="en-US"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2005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39822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4788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13639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1219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8.9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2006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32407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4286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10030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2007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31410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3881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8558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737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8.9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2008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32702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3765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9043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657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7.3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2009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28806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3162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10007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25615</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2415</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9.4</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9855</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407</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4.1</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2011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26213</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1689</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6.4</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9628</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260</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2.7</a:t>
                      </a:r>
                      <a:endPar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24046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1657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6465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2013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22869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1410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4849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合计</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263890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27053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smtClean="0">
                          <a:ln>
                            <a:noFill/>
                          </a:ln>
                          <a:solidFill>
                            <a:schemeClr val="tx2"/>
                          </a:solidFill>
                          <a:effectLst/>
                          <a:latin typeface="Verdana" panose="020B0604030504040204" pitchFamily="34" charset="0"/>
                          <a:ea typeface="宋体" panose="02010600030101010101" pitchFamily="2" charset="-122"/>
                        </a:rPr>
                        <a:t>10.3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82074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5071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zh-CN" sz="1600" b="1" i="0" u="none" strike="noStrike" cap="none" normalizeH="0" baseline="0" dirty="0" smtClean="0">
                          <a:ln>
                            <a:noFill/>
                          </a:ln>
                          <a:solidFill>
                            <a:schemeClr val="tx2"/>
                          </a:solidFill>
                          <a:effectLst/>
                          <a:latin typeface="Verdana" panose="020B0604030504040204" pitchFamily="34" charset="0"/>
                          <a:ea typeface="宋体" panose="02010600030101010101" pitchFamily="2" charset="-122"/>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305"/>
            <a:ext cx="7467600" cy="800735"/>
          </a:xfrm>
        </p:spPr>
        <p:txBody>
          <a:bodyPr>
            <a:normAutofit fontScale="90000"/>
          </a:bodyPr>
          <a:lstStyle/>
          <a:p>
            <a:r>
              <a:rPr lang="zh-CN" altLang="en-US"/>
              <a:t/>
            </a:r>
            <a:br>
              <a:rPr lang="zh-CN" altLang="en-US"/>
            </a:br>
            <a:endParaRPr lang="zh-CN" altLang="en-US"/>
          </a:p>
        </p:txBody>
      </p:sp>
      <p:graphicFrame>
        <p:nvGraphicFramePr>
          <p:cNvPr id="4" name="表格 3"/>
          <p:cNvGraphicFramePr/>
          <p:nvPr/>
        </p:nvGraphicFramePr>
        <p:xfrm>
          <a:off x="351790" y="2317750"/>
          <a:ext cx="8278495" cy="929640"/>
        </p:xfrm>
        <a:graphic>
          <a:graphicData uri="http://schemas.openxmlformats.org/drawingml/2006/table">
            <a:tbl>
              <a:tblPr firstRow="1" bandRow="1">
                <a:tableStyleId>{5C22544A-7EE6-4342-B048-85BDC9FD1C3A}</a:tableStyleId>
              </a:tblPr>
              <a:tblGrid>
                <a:gridCol w="904875"/>
                <a:gridCol w="904875"/>
                <a:gridCol w="905510"/>
                <a:gridCol w="904240"/>
                <a:gridCol w="905510"/>
                <a:gridCol w="904875"/>
                <a:gridCol w="904240"/>
                <a:gridCol w="906145"/>
                <a:gridCol w="1038225"/>
              </a:tblGrid>
              <a:tr h="548640">
                <a:tc>
                  <a:txBody>
                    <a:bodyPr/>
                    <a:lstStyle/>
                    <a:p>
                      <a:pPr>
                        <a:buNone/>
                      </a:pPr>
                      <a:r>
                        <a:rPr lang="en-US" altLang="zh-CN" sz="1300"/>
                        <a:t>2010</a:t>
                      </a:r>
                      <a:r>
                        <a:rPr lang="zh-CN" altLang="en-US" sz="1300"/>
                        <a:t>年</a:t>
                      </a:r>
                    </a:p>
                  </a:txBody>
                  <a:tcPr/>
                </a:tc>
                <a:tc>
                  <a:txBody>
                    <a:bodyPr/>
                    <a:lstStyle/>
                    <a:p>
                      <a:pPr>
                        <a:buNone/>
                      </a:pPr>
                      <a:r>
                        <a:rPr lang="en-US" altLang="zh-CN" sz="1300"/>
                        <a:t>2011</a:t>
                      </a:r>
                      <a:r>
                        <a:rPr lang="zh-CN" altLang="en-US" sz="1300"/>
                        <a:t>年</a:t>
                      </a:r>
                    </a:p>
                  </a:txBody>
                  <a:tcPr/>
                </a:tc>
                <a:tc>
                  <a:txBody>
                    <a:bodyPr/>
                    <a:lstStyle/>
                    <a:p>
                      <a:pPr>
                        <a:buNone/>
                      </a:pPr>
                      <a:r>
                        <a:rPr lang="en-US" altLang="zh-CN" sz="1300"/>
                        <a:t>2012</a:t>
                      </a:r>
                      <a:r>
                        <a:rPr lang="zh-CN" altLang="en-US" sz="1300"/>
                        <a:t>年</a:t>
                      </a:r>
                    </a:p>
                  </a:txBody>
                  <a:tcPr/>
                </a:tc>
                <a:tc>
                  <a:txBody>
                    <a:bodyPr/>
                    <a:lstStyle/>
                    <a:p>
                      <a:pPr>
                        <a:buNone/>
                      </a:pPr>
                      <a:r>
                        <a:rPr lang="en-US" altLang="zh-CN" sz="1300"/>
                        <a:t>2013</a:t>
                      </a:r>
                      <a:r>
                        <a:rPr lang="zh-CN" altLang="en-US" sz="1300"/>
                        <a:t>年</a:t>
                      </a:r>
                    </a:p>
                  </a:txBody>
                  <a:tcPr/>
                </a:tc>
                <a:tc>
                  <a:txBody>
                    <a:bodyPr/>
                    <a:lstStyle/>
                    <a:p>
                      <a:pPr>
                        <a:buNone/>
                      </a:pPr>
                      <a:r>
                        <a:rPr lang="en-US" altLang="zh-CN" sz="1300"/>
                        <a:t>2014</a:t>
                      </a:r>
                      <a:r>
                        <a:rPr lang="zh-CN" altLang="en-US" sz="1300"/>
                        <a:t>年</a:t>
                      </a:r>
                    </a:p>
                  </a:txBody>
                  <a:tcPr/>
                </a:tc>
                <a:tc>
                  <a:txBody>
                    <a:bodyPr/>
                    <a:lstStyle/>
                    <a:p>
                      <a:pPr>
                        <a:buNone/>
                      </a:pPr>
                      <a:r>
                        <a:rPr lang="en-US" altLang="zh-CN" sz="1300"/>
                        <a:t>2015</a:t>
                      </a:r>
                      <a:r>
                        <a:rPr lang="zh-CN" altLang="en-US" sz="1300"/>
                        <a:t>年</a:t>
                      </a:r>
                    </a:p>
                  </a:txBody>
                  <a:tcPr/>
                </a:tc>
                <a:tc>
                  <a:txBody>
                    <a:bodyPr/>
                    <a:lstStyle/>
                    <a:p>
                      <a:pPr>
                        <a:buNone/>
                      </a:pPr>
                      <a:r>
                        <a:rPr lang="en-US" altLang="zh-CN" sz="1300"/>
                        <a:t>2016</a:t>
                      </a:r>
                      <a:r>
                        <a:rPr lang="zh-CN" altLang="en-US" sz="1300"/>
                        <a:t>年</a:t>
                      </a:r>
                    </a:p>
                  </a:txBody>
                  <a:tcPr/>
                </a:tc>
                <a:tc>
                  <a:txBody>
                    <a:bodyPr/>
                    <a:lstStyle/>
                    <a:p>
                      <a:pPr>
                        <a:buNone/>
                      </a:pPr>
                      <a:r>
                        <a:rPr lang="en-US" altLang="zh-CN" sz="1300"/>
                        <a:t>2017</a:t>
                      </a:r>
                      <a:r>
                        <a:rPr lang="zh-CN" altLang="en-US" sz="1300"/>
                        <a:t>年</a:t>
                      </a:r>
                    </a:p>
                  </a:txBody>
                  <a:tcPr/>
                </a:tc>
                <a:tc>
                  <a:txBody>
                    <a:bodyPr/>
                    <a:lstStyle/>
                    <a:p>
                      <a:pPr>
                        <a:buNone/>
                      </a:pPr>
                      <a:r>
                        <a:rPr lang="en-US" altLang="zh-CN" sz="1300"/>
                        <a:t>2018</a:t>
                      </a:r>
                      <a:r>
                        <a:rPr lang="zh-CN" altLang="en-US" sz="1300"/>
                        <a:t>年</a:t>
                      </a:r>
                    </a:p>
                  </a:txBody>
                  <a:tcPr/>
                </a:tc>
              </a:tr>
              <a:tr h="381000">
                <a:tc>
                  <a:txBody>
                    <a:bodyPr/>
                    <a:lstStyle/>
                    <a:p>
                      <a:pPr>
                        <a:buNone/>
                      </a:pPr>
                      <a:r>
                        <a:rPr lang="en-US" altLang="zh-CN"/>
                        <a:t>13</a:t>
                      </a:r>
                    </a:p>
                  </a:txBody>
                  <a:tcPr/>
                </a:tc>
                <a:tc>
                  <a:txBody>
                    <a:bodyPr/>
                    <a:lstStyle/>
                    <a:p>
                      <a:pPr>
                        <a:buNone/>
                      </a:pPr>
                      <a:r>
                        <a:rPr lang="en-US" altLang="zh-CN"/>
                        <a:t>9</a:t>
                      </a:r>
                    </a:p>
                  </a:txBody>
                  <a:tcPr/>
                </a:tc>
                <a:tc>
                  <a:txBody>
                    <a:bodyPr/>
                    <a:lstStyle/>
                    <a:p>
                      <a:pPr>
                        <a:buNone/>
                      </a:pPr>
                      <a:r>
                        <a:rPr lang="en-US" altLang="zh-CN"/>
                        <a:t>17</a:t>
                      </a:r>
                    </a:p>
                  </a:txBody>
                  <a:tcPr/>
                </a:tc>
                <a:tc>
                  <a:txBody>
                    <a:bodyPr/>
                    <a:lstStyle/>
                    <a:p>
                      <a:pPr>
                        <a:buNone/>
                      </a:pPr>
                      <a:r>
                        <a:rPr lang="en-US" altLang="zh-CN"/>
                        <a:t>12</a:t>
                      </a:r>
                    </a:p>
                  </a:txBody>
                  <a:tcPr/>
                </a:tc>
                <a:tc>
                  <a:txBody>
                    <a:bodyPr/>
                    <a:lstStyle/>
                    <a:p>
                      <a:pPr>
                        <a:buNone/>
                      </a:pPr>
                      <a:r>
                        <a:rPr lang="en-US" altLang="zh-CN"/>
                        <a:t>13</a:t>
                      </a:r>
                    </a:p>
                  </a:txBody>
                  <a:tcPr/>
                </a:tc>
                <a:tc>
                  <a:txBody>
                    <a:bodyPr/>
                    <a:lstStyle/>
                    <a:p>
                      <a:pPr>
                        <a:buNone/>
                      </a:pPr>
                      <a:r>
                        <a:rPr lang="en-US" altLang="zh-CN"/>
                        <a:t>15</a:t>
                      </a:r>
                    </a:p>
                  </a:txBody>
                  <a:tcPr/>
                </a:tc>
                <a:tc>
                  <a:txBody>
                    <a:bodyPr/>
                    <a:lstStyle/>
                    <a:p>
                      <a:pPr>
                        <a:buNone/>
                      </a:pPr>
                      <a:r>
                        <a:rPr lang="en-US" altLang="zh-CN"/>
                        <a:t>11</a:t>
                      </a:r>
                    </a:p>
                  </a:txBody>
                  <a:tcPr/>
                </a:tc>
                <a:tc>
                  <a:txBody>
                    <a:bodyPr/>
                    <a:lstStyle/>
                    <a:p>
                      <a:pPr>
                        <a:buNone/>
                      </a:pPr>
                      <a:r>
                        <a:rPr lang="en-US" altLang="zh-CN"/>
                        <a:t>9</a:t>
                      </a:r>
                    </a:p>
                  </a:txBody>
                  <a:tcPr/>
                </a:tc>
                <a:tc>
                  <a:txBody>
                    <a:bodyPr/>
                    <a:lstStyle/>
                    <a:p>
                      <a:pPr>
                        <a:buNone/>
                      </a:pPr>
                      <a:r>
                        <a:rPr lang="en-US" altLang="zh-CN"/>
                        <a:t>10</a:t>
                      </a:r>
                    </a:p>
                  </a:txBody>
                  <a:tcPr/>
                </a:tc>
              </a:tr>
            </a:tbl>
          </a:graphicData>
        </a:graphic>
      </p:graphicFrame>
      <p:sp>
        <p:nvSpPr>
          <p:cNvPr id="6" name="内容占位符 5"/>
          <p:cNvSpPr>
            <a:spLocks noGrp="1"/>
          </p:cNvSpPr>
          <p:nvPr>
            <p:ph sz="quarter" idx="1"/>
          </p:nvPr>
        </p:nvSpPr>
        <p:spPr/>
        <p:txBody>
          <a:bodyPr/>
          <a:lstStyle/>
          <a:p>
            <a:r>
              <a:rPr lang="zh-CN" altLang="en-US" sz="3000"/>
              <a:t>我校近几年结核病人数</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040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sz="quarter" idx="1"/>
          </p:nvPr>
        </p:nvSpPr>
        <p:spPr/>
        <p:txBody>
          <a:bodyPr/>
          <a:lstStyle/>
          <a:p>
            <a:pPr>
              <a:buNone/>
            </a:pPr>
            <a:endParaRPr lang="en-US" altLang="zh-CN" dirty="0" smtClean="0"/>
          </a:p>
          <a:p>
            <a:pPr>
              <a:buNone/>
            </a:pPr>
            <a:endParaRPr lang="en-US" altLang="zh-CN" dirty="0" smtClean="0"/>
          </a:p>
          <a:p>
            <a:pPr>
              <a:buNone/>
            </a:pPr>
            <a:endParaRPr lang="en-US" altLang="zh-CN" dirty="0" smtClean="0"/>
          </a:p>
          <a:p>
            <a:pPr>
              <a:buNone/>
            </a:pPr>
            <a:r>
              <a:rPr lang="zh-CN" altLang="en-US" sz="7200" dirty="0" smtClean="0"/>
              <a:t> </a:t>
            </a:r>
            <a:r>
              <a:rPr lang="zh-CN" altLang="en-US" sz="4000" dirty="0" smtClean="0"/>
              <a:t>四、性病与</a:t>
            </a:r>
            <a:r>
              <a:rPr lang="en-US" altLang="zh-CN" sz="4000" dirty="0" smtClean="0"/>
              <a:t>AIDS</a:t>
            </a:r>
            <a:r>
              <a:rPr lang="zh-CN" altLang="en-US" sz="4000" dirty="0" smtClean="0"/>
              <a:t>的现实威胁</a:t>
            </a:r>
            <a:endParaRPr lang="zh-CN" altLang="en-US" sz="4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r>
              <a:rPr lang="zh-CN" altLang="en-US" sz="6000" dirty="0" smtClean="0"/>
              <a:t>性病的概念和危害</a:t>
            </a:r>
            <a:endParaRPr lang="en-US" altLang="zh-CN" sz="6000" dirty="0" smtClean="0"/>
          </a:p>
          <a:p>
            <a:r>
              <a:rPr lang="zh-CN" altLang="en-US" sz="6000" dirty="0" smtClean="0"/>
              <a:t>性病恐怖综合征</a:t>
            </a:r>
            <a:endParaRPr lang="en-US" altLang="zh-CN" sz="6000" dirty="0" smtClean="0"/>
          </a:p>
          <a:p>
            <a:r>
              <a:rPr lang="zh-CN" altLang="en-US" sz="6000" dirty="0" smtClean="0"/>
              <a:t>对艾滋病粗浅认识</a:t>
            </a:r>
            <a:endParaRPr lang="zh-CN" altLang="en-US" sz="60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pPr eaLnBrk="1" hangingPunct="1"/>
            <a:endParaRPr lang="zh-CN" altLang="zh-CN" smtClean="0"/>
          </a:p>
        </p:txBody>
      </p:sp>
      <p:sp>
        <p:nvSpPr>
          <p:cNvPr id="98307" name="Rectangle 3"/>
          <p:cNvSpPr>
            <a:spLocks noGrp="1" noRot="1" noChangeArrowheads="1"/>
          </p:cNvSpPr>
          <p:nvPr>
            <p:ph type="body" idx="1"/>
          </p:nvPr>
        </p:nvSpPr>
        <p:spPr/>
        <p:txBody>
          <a:bodyPr/>
          <a:lstStyle/>
          <a:p>
            <a:pPr eaLnBrk="1" hangingPunct="1"/>
            <a:endParaRPr lang="zh-CN" altLang="zh-CN" smtClean="0"/>
          </a:p>
        </p:txBody>
      </p:sp>
      <p:pic>
        <p:nvPicPr>
          <p:cNvPr id="98308" name="Picture 4" descr="PB150275"/>
          <p:cNvPicPr>
            <a:picLocks noChangeAspect="1" noChangeArrowheads="1"/>
          </p:cNvPicPr>
          <p:nvPr/>
        </p:nvPicPr>
        <p:blipFill>
          <a:blip r:embed="rId2" cstate="print"/>
          <a:srcRect/>
          <a:stretch>
            <a:fillRect/>
          </a:stretch>
        </p:blipFill>
        <p:spPr bwMode="auto">
          <a:xfrm>
            <a:off x="28575" y="22225"/>
            <a:ext cx="9115425" cy="683577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pPr eaLnBrk="1" hangingPunct="1"/>
            <a:endParaRPr lang="zh-CN" altLang="zh-CN" smtClean="0"/>
          </a:p>
        </p:txBody>
      </p:sp>
      <p:sp>
        <p:nvSpPr>
          <p:cNvPr id="100355" name="Rectangle 3"/>
          <p:cNvSpPr>
            <a:spLocks noGrp="1" noRot="1" noChangeArrowheads="1"/>
          </p:cNvSpPr>
          <p:nvPr>
            <p:ph type="body" idx="1"/>
          </p:nvPr>
        </p:nvSpPr>
        <p:spPr/>
        <p:txBody>
          <a:bodyPr/>
          <a:lstStyle/>
          <a:p>
            <a:pPr eaLnBrk="1" hangingPunct="1"/>
            <a:endParaRPr lang="zh-CN" altLang="zh-CN" smtClean="0"/>
          </a:p>
        </p:txBody>
      </p:sp>
      <p:pic>
        <p:nvPicPr>
          <p:cNvPr id="100356" name="Picture 4" descr="PB150293"/>
          <p:cNvPicPr>
            <a:picLocks noChangeAspect="1" noChangeArrowheads="1"/>
          </p:cNvPicPr>
          <p:nvPr/>
        </p:nvPicPr>
        <p:blipFill>
          <a:blip r:embed="rId2" cstate="print"/>
          <a:srcRect/>
          <a:stretch>
            <a:fillRect/>
          </a:stretch>
        </p:blipFill>
        <p:spPr bwMode="auto">
          <a:xfrm>
            <a:off x="0" y="0"/>
            <a:ext cx="9115425" cy="68357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pPr eaLnBrk="1" hangingPunct="1"/>
            <a:endParaRPr lang="zh-CN" altLang="zh-CN" smtClean="0"/>
          </a:p>
        </p:txBody>
      </p:sp>
      <p:sp>
        <p:nvSpPr>
          <p:cNvPr id="99331" name="Rectangle 3"/>
          <p:cNvSpPr>
            <a:spLocks noGrp="1" noRot="1" noChangeArrowheads="1"/>
          </p:cNvSpPr>
          <p:nvPr>
            <p:ph type="body" idx="1"/>
          </p:nvPr>
        </p:nvSpPr>
        <p:spPr/>
        <p:txBody>
          <a:bodyPr/>
          <a:lstStyle/>
          <a:p>
            <a:pPr eaLnBrk="1" hangingPunct="1"/>
            <a:endParaRPr lang="zh-CN" altLang="zh-CN" smtClean="0"/>
          </a:p>
        </p:txBody>
      </p:sp>
      <p:pic>
        <p:nvPicPr>
          <p:cNvPr id="99332" name="Picture 4" descr="PB150279"/>
          <p:cNvPicPr>
            <a:picLocks noChangeAspect="1" noChangeArrowheads="1"/>
          </p:cNvPicPr>
          <p:nvPr/>
        </p:nvPicPr>
        <p:blipFill>
          <a:blip r:embed="rId2" cstate="print"/>
          <a:srcRect/>
          <a:stretch>
            <a:fillRect/>
          </a:stretch>
        </p:blipFill>
        <p:spPr bwMode="auto">
          <a:xfrm>
            <a:off x="0" y="0"/>
            <a:ext cx="9115425" cy="6835775"/>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OC_GUID" val="{226d0fd0-f888-4258-8eed-421210a80ab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凸显">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凸显">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72</TotalTime>
  <Words>5819</Words>
  <Application>Microsoft Office PowerPoint</Application>
  <PresentationFormat>全屏显示(4:3)</PresentationFormat>
  <Paragraphs>570</Paragraphs>
  <Slides>117</Slides>
  <Notes>9</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117</vt:i4>
      </vt:variant>
    </vt:vector>
  </HeadingPairs>
  <TitlesOfParts>
    <vt:vector size="119" baseType="lpstr">
      <vt:lpstr>凸显</vt:lpstr>
      <vt:lpstr>剪辑</vt:lpstr>
      <vt:lpstr>             大学生健康教育概论  </vt:lpstr>
      <vt:lpstr>PowerPoint 演示文稿</vt:lpstr>
      <vt:lpstr>PowerPoint 演示文稿</vt:lpstr>
      <vt:lpstr>PowerPoint 演示文稿</vt:lpstr>
      <vt:lpstr>PowerPoint 演示文稿</vt:lpstr>
      <vt:lpstr>PowerPoint 演示文稿</vt:lpstr>
      <vt:lpstr>教学安排</vt:lpstr>
      <vt:lpstr>考核方式：论文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一、健康的概念：</vt:lpstr>
      <vt:lpstr>PowerPoint 演示文稿</vt:lpstr>
      <vt:lpstr>PowerPoint 演示文稿</vt:lpstr>
      <vt:lpstr>PowerPoint 演示文稿</vt:lpstr>
      <vt:lpstr>PowerPoint 演示文稿</vt:lpstr>
      <vt:lpstr>PowerPoint 演示文稿</vt:lpstr>
      <vt:lpstr>PowerPoint 演示文稿</vt:lpstr>
      <vt:lpstr>   健康的标准 </vt:lpstr>
      <vt:lpstr>生理健康的标准：</vt:lpstr>
      <vt:lpstr>心理健康的标准：</vt:lpstr>
      <vt:lpstr>社会适应健康的标准：</vt:lpstr>
      <vt:lpstr>道德健康的标准：</vt:lpstr>
      <vt:lpstr>PowerPoint 演示文稿</vt:lpstr>
      <vt:lpstr>  健康标志：</vt:lpstr>
      <vt:lpstr>PowerPoint 演示文稿</vt:lpstr>
      <vt:lpstr>PowerPoint 演示文稿</vt:lpstr>
      <vt:lpstr>PowerPoint 演示文稿</vt:lpstr>
      <vt:lpstr>二、影响健康的因素  </vt:lpstr>
      <vt:lpstr>遗传与健康</vt:lpstr>
      <vt:lpstr>社会状况与健康 </vt:lpstr>
      <vt:lpstr>PowerPoint 演示文稿</vt:lpstr>
      <vt:lpstr>环境与健康 </vt:lpstr>
      <vt:lpstr>社会因素与健康 </vt:lpstr>
      <vt:lpstr>PowerPoint 演示文稿</vt:lpstr>
      <vt:lpstr>PowerPoint 演示文稿</vt:lpstr>
      <vt:lpstr>PowerPoint 演示文稿</vt:lpstr>
      <vt:lpstr>三、目前的主要健康问题</vt:lpstr>
      <vt:lpstr>增强健康的方法</vt:lpstr>
      <vt:lpstr>四、健康教育</vt:lpstr>
      <vt:lpstr>健康教育的意义</vt:lpstr>
      <vt:lpstr>个体策略:</vt:lpstr>
      <vt:lpstr>几点健康忠告:</vt:lpstr>
      <vt:lpstr>五、亚健康状态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心理与社会适应健康的要求</vt:lpstr>
      <vt:lpstr>六、大学生健康教育要求：</vt:lpstr>
      <vt:lpstr>PowerPoint 演示文稿</vt:lpstr>
      <vt:lpstr>PowerPoint 演示文稿</vt:lpstr>
      <vt:lpstr>  （一）、 形态：发育指标持续上升</vt:lpstr>
      <vt:lpstr>PowerPoint 演示文稿</vt:lpstr>
      <vt:lpstr>PowerPoint 演示文稿</vt:lpstr>
      <vt:lpstr>（二）、机能状况：肺活量呈下降趋势，性成熟年龄前移</vt:lpstr>
      <vt:lpstr>PowerPoint 演示文稿</vt:lpstr>
      <vt:lpstr>3性发育几近成熟</vt:lpstr>
      <vt:lpstr>PowerPoint 演示文稿</vt:lpstr>
      <vt:lpstr>      近年各国女生月经初潮的年龄</vt:lpstr>
      <vt:lpstr>（三）、体能素质:  耐力、力量明显下滑</vt:lpstr>
      <vt:lpstr>PowerPoint 演示文稿</vt:lpstr>
      <vt:lpstr>PowerPoint 演示文稿</vt:lpstr>
      <vt:lpstr>（四）、健康状况：肥胖人群迅猛增加 视力状况持续下降</vt:lpstr>
      <vt:lpstr>PowerPoint 演示文稿</vt:lpstr>
      <vt:lpstr>危机所在</vt:lpstr>
      <vt:lpstr>PowerPoint 演示文稿</vt:lpstr>
      <vt:lpstr>PowerPoint 演示文稿</vt:lpstr>
      <vt:lpstr>PowerPoint 演示文稿</vt:lpstr>
      <vt:lpstr>PowerPoint 演示文稿</vt:lpstr>
      <vt:lpstr>PowerPoint 演示文稿</vt:lpstr>
      <vt:lpstr>PowerPoint 演示文稿</vt:lpstr>
      <vt:lpstr>    加强大学生心理健康的主要途径</vt:lpstr>
      <vt:lpstr>PowerPoint 演示文稿</vt:lpstr>
      <vt:lpstr>PowerPoint 演示文稿</vt:lpstr>
      <vt:lpstr>PowerPoint 演示文稿</vt:lpstr>
      <vt:lpstr>PowerPoint 演示文稿</vt:lpstr>
      <vt:lpstr>PowerPoint 演示文稿</vt:lpstr>
      <vt:lpstr>PowerPoint 演示文稿</vt:lpstr>
      <vt:lpstr>表3   97年浙江省大学生因病休退学疾病构成</vt:lpstr>
      <vt:lpstr>PowerPoint 演示文稿</vt:lpstr>
      <vt:lpstr>PowerPoint 演示文稿</vt:lpstr>
      <vt:lpstr>政府强力干预显效果</vt:lpstr>
      <vt:lpstr>   学生疫情概况2005-2013年大疫情报告病人情况</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1992-2013年HIV/AIDS传播途径</vt:lpstr>
      <vt:lpstr>Q3:艾滋病会带来哪些危害?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陕西大学生1985-2014年体质健康状况报告</dc:title>
  <dc:creator>Administrator</dc:creator>
  <cp:lastModifiedBy>lenovo</cp:lastModifiedBy>
  <cp:revision>386</cp:revision>
  <cp:lastPrinted>2019-10-08T03:29:33Z</cp:lastPrinted>
  <dcterms:created xsi:type="dcterms:W3CDTF">2015-06-14T13:35:00Z</dcterms:created>
  <dcterms:modified xsi:type="dcterms:W3CDTF">2019-10-08T03:34:03Z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